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Lst>
  <p:notesMasterIdLst>
    <p:notesMasterId r:id="rId28"/>
  </p:notesMasterIdLst>
  <p:handoutMasterIdLst>
    <p:handoutMasterId r:id="rId29"/>
  </p:handoutMasterIdLst>
  <p:sldIdLst>
    <p:sldId id="300" r:id="rId6"/>
    <p:sldId id="308" r:id="rId7"/>
    <p:sldId id="309" r:id="rId8"/>
    <p:sldId id="310" r:id="rId9"/>
    <p:sldId id="312" r:id="rId10"/>
    <p:sldId id="296" r:id="rId11"/>
    <p:sldId id="274" r:id="rId12"/>
    <p:sldId id="313" r:id="rId13"/>
    <p:sldId id="314" r:id="rId14"/>
    <p:sldId id="268" r:id="rId15"/>
    <p:sldId id="292" r:id="rId16"/>
    <p:sldId id="297" r:id="rId17"/>
    <p:sldId id="298" r:id="rId18"/>
    <p:sldId id="299" r:id="rId19"/>
    <p:sldId id="256" r:id="rId20"/>
    <p:sldId id="301" r:id="rId21"/>
    <p:sldId id="302" r:id="rId22"/>
    <p:sldId id="303" r:id="rId23"/>
    <p:sldId id="304" r:id="rId24"/>
    <p:sldId id="305" r:id="rId25"/>
    <p:sldId id="306" r:id="rId26"/>
    <p:sldId id="3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37" clrIdx="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CBA"/>
    <a:srgbClr val="897DE3"/>
    <a:srgbClr val="7A84E6"/>
    <a:srgbClr val="1271A7"/>
    <a:srgbClr val="A589D7"/>
    <a:srgbClr val="4C49D3"/>
    <a:srgbClr val="0586C6"/>
    <a:srgbClr val="DDA700"/>
    <a:srgbClr val="E96C14"/>
    <a:srgbClr val="6A9F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p:cViewPr varScale="1">
        <p:scale>
          <a:sx n="103" d="100"/>
          <a:sy n="103" d="100"/>
        </p:scale>
        <p:origin x="114" y="270"/>
      </p:cViewPr>
      <p:guideLst/>
    </p:cSldViewPr>
  </p:slideViewPr>
  <p:notesTextViewPr>
    <p:cViewPr>
      <p:scale>
        <a:sx n="1" d="1"/>
        <a:sy n="1" d="1"/>
      </p:scale>
      <p:origin x="0" y="0"/>
    </p:cViewPr>
  </p:notesTextViewPr>
  <p:notesViewPr>
    <p:cSldViewPr snapToGrid="0">
      <p:cViewPr varScale="1">
        <p:scale>
          <a:sx n="65" d="100"/>
          <a:sy n="65" d="100"/>
        </p:scale>
        <p:origin x="237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EE2066-2FB5-4197-9CB8-C472F6C469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6C1E9B8-6704-436B-93DF-8023CBE55E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DCB69B-F6B3-4955-A491-72169FC435FF}" type="datetimeFigureOut">
              <a:rPr lang="en-US" smtClean="0"/>
              <a:t>6/3/2020</a:t>
            </a:fld>
            <a:endParaRPr lang="en-US"/>
          </a:p>
        </p:txBody>
      </p:sp>
      <p:sp>
        <p:nvSpPr>
          <p:cNvPr id="4" name="Footer Placeholder 3">
            <a:extLst>
              <a:ext uri="{FF2B5EF4-FFF2-40B4-BE49-F238E27FC236}">
                <a16:creationId xmlns:a16="http://schemas.microsoft.com/office/drawing/2014/main" id="{1E56DBE1-89A2-484D-A94B-6FF0C1CB0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775147-E40C-4676-814A-996A88FC65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4D41E9-D36D-4F85-80C7-CA6F6525CB4D}" type="slidenum">
              <a:rPr lang="en-US" smtClean="0"/>
              <a:t>‹#›</a:t>
            </a:fld>
            <a:endParaRPr lang="en-US"/>
          </a:p>
        </p:txBody>
      </p:sp>
    </p:spTree>
    <p:extLst>
      <p:ext uri="{BB962C8B-B14F-4D97-AF65-F5344CB8AC3E}">
        <p14:creationId xmlns:p14="http://schemas.microsoft.com/office/powerpoint/2010/main" val="1378461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80E9C2-FCC5-4EDA-96C5-DAE312D266AC}" type="datetimeFigureOut">
              <a:rPr lang="en-US" smtClean="0"/>
              <a:t>6/3/2020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3CFEC-FF03-47AC-88A9-DE417147239E}" type="slidenum">
              <a:rPr lang="en-US" smtClean="0"/>
              <a:t>‹#›</a:t>
            </a:fld>
            <a:endParaRPr lang="en-US"/>
          </a:p>
        </p:txBody>
      </p:sp>
    </p:spTree>
    <p:extLst>
      <p:ext uri="{BB962C8B-B14F-4D97-AF65-F5344CB8AC3E}">
        <p14:creationId xmlns:p14="http://schemas.microsoft.com/office/powerpoint/2010/main" val="2302869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7DFC-5455-4D97-B2BD-572FADF77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F2DB4E-F2EE-4C59-8654-6831FA2CA9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CEE12-43D2-4872-AABC-6D7EA00345E6}"/>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5" name="Footer Placeholder 4">
            <a:extLst>
              <a:ext uri="{FF2B5EF4-FFF2-40B4-BE49-F238E27FC236}">
                <a16:creationId xmlns:a16="http://schemas.microsoft.com/office/drawing/2014/main" id="{3872D73F-637C-4000-A81E-B8046DF36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B89A7-0030-4FA1-99F7-F2DA4485F84A}"/>
              </a:ext>
            </a:extLst>
          </p:cNvPr>
          <p:cNvSpPr>
            <a:spLocks noGrp="1"/>
          </p:cNvSpPr>
          <p:nvPr>
            <p:ph type="sldNum" sz="quarter" idx="12"/>
          </p:nvPr>
        </p:nvSpPr>
        <p:spPr/>
        <p:txBody>
          <a:bodyPr/>
          <a:lstStyle/>
          <a:p>
            <a:fld id="{48D1FF3F-85F3-4464-A959-7117D17712CD}" type="slidenum">
              <a:rPr lang="en-US" smtClean="0"/>
              <a:t>‹#›</a:t>
            </a:fld>
            <a:endParaRPr lang="en-US"/>
          </a:p>
        </p:txBody>
      </p:sp>
      <p:sp>
        <p:nvSpPr>
          <p:cNvPr id="7" name="TextBox 6">
            <a:extLst>
              <a:ext uri="{FF2B5EF4-FFF2-40B4-BE49-F238E27FC236}">
                <a16:creationId xmlns:a16="http://schemas.microsoft.com/office/drawing/2014/main" id="{B71C1F6C-ECC7-4454-99EE-1D211F609FCF}"/>
              </a:ext>
            </a:extLst>
          </p:cNvPr>
          <p:cNvSpPr txBox="1"/>
          <p:nvPr userDrawn="1"/>
        </p:nvSpPr>
        <p:spPr>
          <a:xfrm>
            <a:off x="10243336" y="6577111"/>
            <a:ext cx="1948664" cy="307777"/>
          </a:xfrm>
          <a:prstGeom prst="rect">
            <a:avLst/>
          </a:prstGeom>
          <a:noFill/>
        </p:spPr>
        <p:txBody>
          <a:bodyPr wrap="square" rtlCol="0">
            <a:spAutoFit/>
          </a:bodyPr>
          <a:lstStyle/>
          <a:p>
            <a:r>
              <a:rPr lang="en-US" sz="1400" dirty="0"/>
              <a:t>Released 6/3/2020</a:t>
            </a:r>
          </a:p>
        </p:txBody>
      </p:sp>
    </p:spTree>
    <p:extLst>
      <p:ext uri="{BB962C8B-B14F-4D97-AF65-F5344CB8AC3E}">
        <p14:creationId xmlns:p14="http://schemas.microsoft.com/office/powerpoint/2010/main" val="122803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C854-E3D0-4C5E-8BA1-16B2752639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9D3336-6C44-4B00-8881-53D7BB2EC1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C1853-9A58-4929-87B7-F14116714A3D}"/>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5" name="Footer Placeholder 4">
            <a:extLst>
              <a:ext uri="{FF2B5EF4-FFF2-40B4-BE49-F238E27FC236}">
                <a16:creationId xmlns:a16="http://schemas.microsoft.com/office/drawing/2014/main" id="{D38FFC8E-7A70-4883-8333-892B0D7C6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BC32-582D-49D1-9142-A972E9EA465B}"/>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167603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5358A6-3895-4984-82E4-5B58289536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4035C5-53A0-48C6-B63E-9DA036E333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4033E5-F272-41B4-9B1B-57444FB89B46}"/>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5" name="Footer Placeholder 4">
            <a:extLst>
              <a:ext uri="{FF2B5EF4-FFF2-40B4-BE49-F238E27FC236}">
                <a16:creationId xmlns:a16="http://schemas.microsoft.com/office/drawing/2014/main" id="{2929F756-027E-4248-AD06-9EF7A2BEB3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A46BB-E20A-47E5-AFA2-AA2EE5D837EE}"/>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3570162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99D5F-F70B-4D9C-9260-6DC4EE5707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B9124-FDEA-4760-BAAB-C4DD0502F7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28482E-5037-456B-B5EE-DE8ED7D2E9BC}"/>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5" name="Footer Placeholder 4">
            <a:extLst>
              <a:ext uri="{FF2B5EF4-FFF2-40B4-BE49-F238E27FC236}">
                <a16:creationId xmlns:a16="http://schemas.microsoft.com/office/drawing/2014/main" id="{0A702BB1-CB1C-4EB3-AA78-AA826DA00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D52F3-5838-4B0E-9976-25FBE8D0D08D}"/>
              </a:ext>
            </a:extLst>
          </p:cNvPr>
          <p:cNvSpPr>
            <a:spLocks noGrp="1"/>
          </p:cNvSpPr>
          <p:nvPr>
            <p:ph type="sldNum" sz="quarter" idx="12"/>
          </p:nvPr>
        </p:nvSpPr>
        <p:spPr/>
        <p:txBody>
          <a:bodyPr/>
          <a:lstStyle/>
          <a:p>
            <a:fld id="{48D1FF3F-85F3-4464-A959-7117D17712CD}" type="slidenum">
              <a:rPr lang="en-US" smtClean="0"/>
              <a:t>‹#›</a:t>
            </a:fld>
            <a:endParaRPr lang="en-US"/>
          </a:p>
        </p:txBody>
      </p:sp>
      <p:sp>
        <p:nvSpPr>
          <p:cNvPr id="7" name="TextBox 6">
            <a:extLst>
              <a:ext uri="{FF2B5EF4-FFF2-40B4-BE49-F238E27FC236}">
                <a16:creationId xmlns:a16="http://schemas.microsoft.com/office/drawing/2014/main" id="{C7CF6F9F-55B1-4A14-9FBB-ED0BB71B696B}"/>
              </a:ext>
            </a:extLst>
          </p:cNvPr>
          <p:cNvSpPr txBox="1"/>
          <p:nvPr userDrawn="1"/>
        </p:nvSpPr>
        <p:spPr>
          <a:xfrm>
            <a:off x="10243336" y="6577111"/>
            <a:ext cx="1948664" cy="307777"/>
          </a:xfrm>
          <a:prstGeom prst="rect">
            <a:avLst/>
          </a:prstGeom>
          <a:noFill/>
        </p:spPr>
        <p:txBody>
          <a:bodyPr wrap="square" rtlCol="0">
            <a:spAutoFit/>
          </a:bodyPr>
          <a:lstStyle/>
          <a:p>
            <a:r>
              <a:rPr lang="en-US" sz="1400" dirty="0"/>
              <a:t>Released 6/3/2020</a:t>
            </a:r>
          </a:p>
        </p:txBody>
      </p:sp>
    </p:spTree>
    <p:extLst>
      <p:ext uri="{BB962C8B-B14F-4D97-AF65-F5344CB8AC3E}">
        <p14:creationId xmlns:p14="http://schemas.microsoft.com/office/powerpoint/2010/main" val="2516108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D279-3F8C-4AD4-AC4E-54CDB44161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D07ED6-E669-4538-ADF2-89526A88DE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5B5C6-BD49-471D-80C0-C563C748056F}"/>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5" name="Footer Placeholder 4">
            <a:extLst>
              <a:ext uri="{FF2B5EF4-FFF2-40B4-BE49-F238E27FC236}">
                <a16:creationId xmlns:a16="http://schemas.microsoft.com/office/drawing/2014/main" id="{38E840F3-759F-46F8-AF4B-C04DF6FF0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149B5-6170-4AF0-9970-FF15E97C5D93}"/>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275076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16D6-3FB8-4FC4-8520-F8F28C886E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2C18C-3D14-4CFF-B3EE-F93638DD76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BBD0F-A300-4938-B5CF-BD54BA9D0F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61A46C-11AA-48AB-A9B7-836B98ABB757}"/>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6" name="Footer Placeholder 5">
            <a:extLst>
              <a:ext uri="{FF2B5EF4-FFF2-40B4-BE49-F238E27FC236}">
                <a16:creationId xmlns:a16="http://schemas.microsoft.com/office/drawing/2014/main" id="{632D6F3B-330A-4AE9-8B7F-1CCD6B9C5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52F6E-1A84-498B-AD2D-382AD70FC30D}"/>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199982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10F0-21D7-4D40-9DC8-AB3494DCDD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E5848-1B01-4E9B-A3B0-1FCD17FF4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8C83CF-3D2F-4AA0-BE3F-8024612370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78A75A-9B7A-43D9-B907-61AF141F27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CB85DC-8378-4244-80FE-3D49C460F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9D819-5DE4-44DE-A19A-BFB85D5F6310}"/>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8" name="Footer Placeholder 7">
            <a:extLst>
              <a:ext uri="{FF2B5EF4-FFF2-40B4-BE49-F238E27FC236}">
                <a16:creationId xmlns:a16="http://schemas.microsoft.com/office/drawing/2014/main" id="{C9AD385D-581C-4E1E-BDBA-FB19392E03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E44BE0-39CC-49C9-A79B-DC8ECF813330}"/>
              </a:ext>
            </a:extLst>
          </p:cNvPr>
          <p:cNvSpPr>
            <a:spLocks noGrp="1"/>
          </p:cNvSpPr>
          <p:nvPr>
            <p:ph type="sldNum" sz="quarter" idx="12"/>
          </p:nvPr>
        </p:nvSpPr>
        <p:spPr/>
        <p:txBody>
          <a:bodyPr/>
          <a:lstStyle/>
          <a:p>
            <a:fld id="{48D1FF3F-85F3-4464-A959-7117D17712CD}" type="slidenum">
              <a:rPr lang="en-US" smtClean="0"/>
              <a:t>‹#›</a:t>
            </a:fld>
            <a:endParaRPr lang="en-US"/>
          </a:p>
        </p:txBody>
      </p:sp>
      <p:sp>
        <p:nvSpPr>
          <p:cNvPr id="10" name="TextBox 9">
            <a:extLst>
              <a:ext uri="{FF2B5EF4-FFF2-40B4-BE49-F238E27FC236}">
                <a16:creationId xmlns:a16="http://schemas.microsoft.com/office/drawing/2014/main" id="{AF0C1709-5F63-4602-A03C-C9CA10F2E73E}"/>
              </a:ext>
            </a:extLst>
          </p:cNvPr>
          <p:cNvSpPr txBox="1"/>
          <p:nvPr userDrawn="1"/>
        </p:nvSpPr>
        <p:spPr>
          <a:xfrm>
            <a:off x="10243336" y="6577111"/>
            <a:ext cx="1948664" cy="307777"/>
          </a:xfrm>
          <a:prstGeom prst="rect">
            <a:avLst/>
          </a:prstGeom>
          <a:noFill/>
        </p:spPr>
        <p:txBody>
          <a:bodyPr wrap="square" rtlCol="0">
            <a:spAutoFit/>
          </a:bodyPr>
          <a:lstStyle/>
          <a:p>
            <a:r>
              <a:rPr lang="en-US" sz="1400" dirty="0"/>
              <a:t>Released 6/3/2020</a:t>
            </a:r>
          </a:p>
        </p:txBody>
      </p:sp>
    </p:spTree>
    <p:extLst>
      <p:ext uri="{BB962C8B-B14F-4D97-AF65-F5344CB8AC3E}">
        <p14:creationId xmlns:p14="http://schemas.microsoft.com/office/powerpoint/2010/main" val="127989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A7CC-1795-435C-977C-A51C7CFE1C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23F9CD-7DC8-4319-B4FF-3830ED4F6C7A}"/>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4" name="Footer Placeholder 3">
            <a:extLst>
              <a:ext uri="{FF2B5EF4-FFF2-40B4-BE49-F238E27FC236}">
                <a16:creationId xmlns:a16="http://schemas.microsoft.com/office/drawing/2014/main" id="{078AECB4-72E5-482D-A3B5-1006576671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351C4A-8C89-4E7F-B610-8DAA2978DF6C}"/>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3777410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A6BEF-DD89-475D-9D5F-A51E4C6E3C7B}"/>
              </a:ext>
            </a:extLst>
          </p:cNvPr>
          <p:cNvSpPr>
            <a:spLocks noGrp="1"/>
          </p:cNvSpPr>
          <p:nvPr>
            <p:ph type="dt" sz="half" idx="10"/>
          </p:nvPr>
        </p:nvSpPr>
        <p:spPr/>
        <p:txBody>
          <a:bodyPr/>
          <a:lstStyle/>
          <a:p>
            <a:fld id="{BDE30A23-CB34-426F-A65B-E4239FAFA836}" type="datetimeFigureOut">
              <a:rPr lang="en-US" smtClean="0"/>
              <a:t>6/3/2020</a:t>
            </a:fld>
            <a:endParaRPr lang="en-US" dirty="0"/>
          </a:p>
        </p:txBody>
      </p:sp>
      <p:sp>
        <p:nvSpPr>
          <p:cNvPr id="3" name="Footer Placeholder 2">
            <a:extLst>
              <a:ext uri="{FF2B5EF4-FFF2-40B4-BE49-F238E27FC236}">
                <a16:creationId xmlns:a16="http://schemas.microsoft.com/office/drawing/2014/main" id="{5B774898-F6A9-4E9D-B59C-88645BE47A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580B80-672D-4383-AE5B-851662E59C84}"/>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686669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3BBA-66BF-40E5-9F65-307125038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38EC5-BF73-453B-9905-0F136D085C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A6B6C1-8074-41BF-B6E1-D7926F120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E1E4D-6019-4C3C-B774-0DE6789E64D6}"/>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6" name="Footer Placeholder 5">
            <a:extLst>
              <a:ext uri="{FF2B5EF4-FFF2-40B4-BE49-F238E27FC236}">
                <a16:creationId xmlns:a16="http://schemas.microsoft.com/office/drawing/2014/main" id="{1F93725B-22EF-4F98-AFA5-DF1A63FB24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6F3BB0-D82B-4E78-9C51-1049433452BD}"/>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3462546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016F-E5B1-404B-8358-DD9C50218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ADC0EF-033B-4BA4-8C2A-025627FE55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DEF9E-E6FD-46F0-A72C-F4EEBCC91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0E498A-1DFD-4A32-A965-753A56B8B895}"/>
              </a:ext>
            </a:extLst>
          </p:cNvPr>
          <p:cNvSpPr>
            <a:spLocks noGrp="1"/>
          </p:cNvSpPr>
          <p:nvPr>
            <p:ph type="dt" sz="half" idx="10"/>
          </p:nvPr>
        </p:nvSpPr>
        <p:spPr/>
        <p:txBody>
          <a:bodyPr/>
          <a:lstStyle/>
          <a:p>
            <a:fld id="{BDE30A23-CB34-426F-A65B-E4239FAFA836}" type="datetimeFigureOut">
              <a:rPr lang="en-US" smtClean="0"/>
              <a:t>6/3/2020</a:t>
            </a:fld>
            <a:endParaRPr lang="en-US"/>
          </a:p>
        </p:txBody>
      </p:sp>
      <p:sp>
        <p:nvSpPr>
          <p:cNvPr id="6" name="Footer Placeholder 5">
            <a:extLst>
              <a:ext uri="{FF2B5EF4-FFF2-40B4-BE49-F238E27FC236}">
                <a16:creationId xmlns:a16="http://schemas.microsoft.com/office/drawing/2014/main" id="{A8C682D0-DF47-4B64-9266-E8943645D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1445FD-E611-4ED3-BEAE-DD709E0B2A8B}"/>
              </a:ext>
            </a:extLst>
          </p:cNvPr>
          <p:cNvSpPr>
            <a:spLocks noGrp="1"/>
          </p:cNvSpPr>
          <p:nvPr>
            <p:ph type="sldNum" sz="quarter" idx="12"/>
          </p:nvPr>
        </p:nvSpPr>
        <p:spPr/>
        <p:txBody>
          <a:bodyPr/>
          <a:lstStyle/>
          <a:p>
            <a:fld id="{48D1FF3F-85F3-4464-A959-7117D17712CD}" type="slidenum">
              <a:rPr lang="en-US" smtClean="0"/>
              <a:t>‹#›</a:t>
            </a:fld>
            <a:endParaRPr lang="en-US"/>
          </a:p>
        </p:txBody>
      </p:sp>
    </p:spTree>
    <p:extLst>
      <p:ext uri="{BB962C8B-B14F-4D97-AF65-F5344CB8AC3E}">
        <p14:creationId xmlns:p14="http://schemas.microsoft.com/office/powerpoint/2010/main" val="147989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DEF12-102A-4B9A-9D26-465E28BAC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9BFDAD-EFB6-4404-B582-5F164D7A0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1F6C2-33FF-450D-9ADC-20EAE800B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E30A23-CB34-426F-A65B-E4239FAFA836}" type="datetimeFigureOut">
              <a:rPr lang="en-US" smtClean="0"/>
              <a:t>6/3/2020</a:t>
            </a:fld>
            <a:endParaRPr lang="en-US"/>
          </a:p>
        </p:txBody>
      </p:sp>
      <p:sp>
        <p:nvSpPr>
          <p:cNvPr id="5" name="Footer Placeholder 4">
            <a:extLst>
              <a:ext uri="{FF2B5EF4-FFF2-40B4-BE49-F238E27FC236}">
                <a16:creationId xmlns:a16="http://schemas.microsoft.com/office/drawing/2014/main" id="{F1A6B58F-DF61-46CE-A83C-5339A8DCF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7A12D-6B4B-4A61-B3A4-4D98725CEF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1FF3F-85F3-4464-A959-7117D17712CD}" type="slidenum">
              <a:rPr lang="en-US" smtClean="0"/>
              <a:t>‹#›</a:t>
            </a:fld>
            <a:endParaRPr lang="en-US"/>
          </a:p>
        </p:txBody>
      </p:sp>
    </p:spTree>
    <p:extLst>
      <p:ext uri="{BB962C8B-B14F-4D97-AF65-F5344CB8AC3E}">
        <p14:creationId xmlns:p14="http://schemas.microsoft.com/office/powerpoint/2010/main" val="1471102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1.xml"/><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2.xml"/><Relationship Id="rId9" Type="http://schemas.openxmlformats.org/officeDocument/2006/relationships/hyperlink" Target="https://www.fda.gov/medical-devices/emergency-situations-medical-devices/faqs-testing-sars-cov-2"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13.xml"/><Relationship Id="rId12" Type="http://schemas.openxmlformats.org/officeDocument/2006/relationships/hyperlink" Target="https://www.fda.gov/medical-devices/emergency-situations-medical-devices/faqs-testing-sars-cov-2" TargetMode="Externa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2.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2.xml"/><Relationship Id="rId7"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3.xml"/><Relationship Id="rId10" Type="http://schemas.openxmlformats.org/officeDocument/2006/relationships/hyperlink" Target="https://www.fda.gov/medical-devices/emergency-situations-medical-devices/faqs-testing-sars-cov-2" TargetMode="External"/><Relationship Id="rId4" Type="http://schemas.openxmlformats.org/officeDocument/2006/relationships/slide" Target="slide14.xm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3.xml"/><Relationship Id="rId7" Type="http://schemas.openxmlformats.org/officeDocument/2006/relationships/slide" Target="slide10.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11.xml"/><Relationship Id="rId10" Type="http://schemas.openxmlformats.org/officeDocument/2006/relationships/hyperlink" Target="https://www.fda.gov/medical-devices/emergency-situations-medical-devices/faqs-testing-sars-cov-2" TargetMode="External"/><Relationship Id="rId4" Type="http://schemas.openxmlformats.org/officeDocument/2006/relationships/slide" Target="slide14.xml"/><Relationship Id="rId9"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 Target="slide13.xml"/><Relationship Id="rId7" Type="http://schemas.openxmlformats.org/officeDocument/2006/relationships/image" Target="../media/image20.png"/><Relationship Id="rId12" Type="http://schemas.openxmlformats.org/officeDocument/2006/relationships/hyperlink" Target="https://www.fda.gov/medical-devices/emergency-situations-medical-devices/faqs-testing-sars-cov-2" TargetMode="Externa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slide" Target="slide2.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14.xml"/><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16.xml"/><Relationship Id="rId7" Type="http://schemas.openxmlformats.org/officeDocument/2006/relationships/slide" Target="slide1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hyperlink" Target="https://www.fda.gov/medical-devices/emergency-situations-medical-devices/faqs-testing-sars-cov-2" TargetMode="External"/><Relationship Id="rId5" Type="http://schemas.openxmlformats.org/officeDocument/2006/relationships/slide" Target="slide20.xml"/><Relationship Id="rId10" Type="http://schemas.openxmlformats.org/officeDocument/2006/relationships/slide" Target="slide2.xml"/><Relationship Id="rId4" Type="http://schemas.openxmlformats.org/officeDocument/2006/relationships/slide" Target="slide21.xml"/><Relationship Id="rId9" Type="http://schemas.openxmlformats.org/officeDocument/2006/relationships/slide" Target="slide22.xml"/></Relationships>
</file>

<file path=ppt/slides/_rels/slide16.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www.fda.gov/medical-devices/emergency-situations-medical-devices/faqs-testing-sars-cov-2" TargetMode="External"/><Relationship Id="rId3" Type="http://schemas.openxmlformats.org/officeDocument/2006/relationships/hyperlink" Target="https://www.cdc.gov/coronavirus/2019-ncov/downloads/List-of-Acceptable-Commercial-Primers-Probes.pdf" TargetMode="External"/><Relationship Id="rId7" Type="http://schemas.openxmlformats.org/officeDocument/2006/relationships/slide" Target="slide16.xml"/><Relationship Id="rId12"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8.xml"/><Relationship Id="rId5" Type="http://schemas.openxmlformats.org/officeDocument/2006/relationships/slide" Target="slide2.xml"/><Relationship Id="rId10" Type="http://schemas.openxmlformats.org/officeDocument/2006/relationships/slide" Target="slide19.xml"/><Relationship Id="rId4" Type="http://schemas.openxmlformats.org/officeDocument/2006/relationships/slide" Target="slide22.xml"/><Relationship Id="rId9" Type="http://schemas.openxmlformats.org/officeDocument/2006/relationships/slide" Target="slide20.xml"/></Relationships>
</file>

<file path=ppt/slides/_rels/slide17.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hyperlink" Target="https://www.fda.gov/medical-devices/emergency-situations-medical-devices/faqs-testing-sars-cov-2" TargetMode="External"/><Relationship Id="rId3" Type="http://schemas.openxmlformats.org/officeDocument/2006/relationships/image" Target="../media/image22.png"/><Relationship Id="rId7" Type="http://schemas.openxmlformats.org/officeDocument/2006/relationships/slide" Target="slide16.xml"/><Relationship Id="rId12"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8.xml"/><Relationship Id="rId5" Type="http://schemas.openxmlformats.org/officeDocument/2006/relationships/slide" Target="slide2.xml"/><Relationship Id="rId10" Type="http://schemas.openxmlformats.org/officeDocument/2006/relationships/slide" Target="slide19.xml"/><Relationship Id="rId4" Type="http://schemas.openxmlformats.org/officeDocument/2006/relationships/slide" Target="slide22.xml"/><Relationship Id="rId9" Type="http://schemas.openxmlformats.org/officeDocument/2006/relationships/slide" Target="slide20.xml"/></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s://www.fda.gov/medical-devices/emergency-situations-medical-devices/faqs-testing-sars-cov-2" TargetMode="External"/><Relationship Id="rId7" Type="http://schemas.openxmlformats.org/officeDocument/2006/relationships/slide" Target="slide16.xml"/><Relationship Id="rId12"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8.xml"/><Relationship Id="rId5" Type="http://schemas.openxmlformats.org/officeDocument/2006/relationships/slide" Target="slide2.xml"/><Relationship Id="rId10" Type="http://schemas.openxmlformats.org/officeDocument/2006/relationships/slide" Target="slide19.xml"/><Relationship Id="rId4" Type="http://schemas.openxmlformats.org/officeDocument/2006/relationships/slide" Target="slide22.xml"/><Relationship Id="rId9" Type="http://schemas.openxmlformats.org/officeDocument/2006/relationships/slide" Target="slide20.xml"/></Relationships>
</file>

<file path=ppt/slides/_rels/slide1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s://www.fda.gov/medical-devices/emergency-situations-medical-devices/faqs-testing-sars-cov-2" TargetMode="External"/><Relationship Id="rId7" Type="http://schemas.openxmlformats.org/officeDocument/2006/relationships/slide" Target="slide16.xml"/><Relationship Id="rId12"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8.xml"/><Relationship Id="rId5" Type="http://schemas.openxmlformats.org/officeDocument/2006/relationships/slide" Target="slide2.xml"/><Relationship Id="rId10" Type="http://schemas.openxmlformats.org/officeDocument/2006/relationships/slide" Target="slide19.xml"/><Relationship Id="rId4" Type="http://schemas.openxmlformats.org/officeDocument/2006/relationships/slide" Target="slide22.xml"/><Relationship Id="rId9"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10" Type="http://schemas.openxmlformats.org/officeDocument/2006/relationships/slide" Target="slide2.xml"/><Relationship Id="rId4" Type="http://schemas.openxmlformats.org/officeDocument/2006/relationships/slide" Target="slide6.xml"/><Relationship Id="rId9" Type="http://schemas.openxmlformats.org/officeDocument/2006/relationships/hyperlink" Target="https://www.fda.gov/medical-devices/emergency-situations-medical-devices/faqs-testing-sars-cov-2"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hyperlink" Target="https://www.fda.gov/medical-devices/emergency-situations-medical-devices/faqs-testing-sars-cov-2" TargetMode="External"/><Relationship Id="rId7" Type="http://schemas.openxmlformats.org/officeDocument/2006/relationships/slide" Target="slide16.xml"/><Relationship Id="rId12" Type="http://schemas.openxmlformats.org/officeDocument/2006/relationships/slide" Target="slide17.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18.xml"/><Relationship Id="rId5" Type="http://schemas.openxmlformats.org/officeDocument/2006/relationships/slide" Target="slide2.xml"/><Relationship Id="rId10" Type="http://schemas.openxmlformats.org/officeDocument/2006/relationships/slide" Target="slide19.xml"/><Relationship Id="rId4" Type="http://schemas.openxmlformats.org/officeDocument/2006/relationships/slide" Target="slide22.xml"/><Relationship Id="rId9" Type="http://schemas.openxmlformats.org/officeDocument/2006/relationships/slide" Target="slide20.xml"/></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22.xml"/><Relationship Id="rId7" Type="http://schemas.openxmlformats.org/officeDocument/2006/relationships/slide" Target="slide21.xml"/><Relationship Id="rId12" Type="http://schemas.openxmlformats.org/officeDocument/2006/relationships/hyperlink" Target="https://www.fda.gov/medical-devices/emergency-situations-medical-devices/faqs-testing-sars-cov-2"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17.xml"/><Relationship Id="rId5" Type="http://schemas.openxmlformats.org/officeDocument/2006/relationships/slide" Target="slide15.xml"/><Relationship Id="rId10" Type="http://schemas.openxmlformats.org/officeDocument/2006/relationships/slide" Target="slide18.xml"/><Relationship Id="rId4" Type="http://schemas.openxmlformats.org/officeDocument/2006/relationships/slide" Target="slide2.xml"/><Relationship Id="rId9"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s://www.fda.gov/media/134922/download" TargetMode="External"/><Relationship Id="rId2" Type="http://schemas.openxmlformats.org/officeDocument/2006/relationships/hyperlink" Target="https://www.fda.gov/medical-devices/emergency-situations-medical-devices/faqs-diagnostic-testing-sars-cov-2" TargetMode="External"/><Relationship Id="rId1" Type="http://schemas.openxmlformats.org/officeDocument/2006/relationships/slideLayout" Target="../slideLayouts/slideLayout2.xml"/><Relationship Id="rId6" Type="http://schemas.openxmlformats.org/officeDocument/2006/relationships/hyperlink" Target="https://www.fda.gov/medical-devices/emergency-situations-medical-devices/faqs-testing-sars-cov-2" TargetMode="External"/><Relationship Id="rId5" Type="http://schemas.openxmlformats.org/officeDocument/2006/relationships/slide" Target="slide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4.png"/><Relationship Id="rId7"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fda.gov/medical-devices/emergency-situations-medical-devices/faqs-diagnostic-testing-sars-cov-2#whatif" TargetMode="Externa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hyperlink" Target="https://www.fda.gov/medical-devices/emergency-situations-medical-devices/faqs-testing-sars-cov-2"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fda.gov/medical-devices/emergency-situations-medical-devices/faqs-testing-sars-cov-2" TargetMode="External"/><Relationship Id="rId3" Type="http://schemas.openxmlformats.org/officeDocument/2006/relationships/slide" Target="slide3.xml"/><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hyperlink" Target="https://www.fda.gov/medical-devices/emergency-situations-medical-devices/faqs-diagnostic-testing-sars-cov-2#whatif" TargetMode="External"/><Relationship Id="rId4" Type="http://schemas.openxmlformats.org/officeDocument/2006/relationships/slide" Target="slide1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 Target="slide22.xml"/><Relationship Id="rId7" Type="http://schemas.openxmlformats.org/officeDocument/2006/relationships/hyperlink" Target="https://www.fda.gov/medical-devices/emergency-situations-medical-devices/faqs-testing-sars-cov-2"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fda.gov/medical-devices/emergency-situations-medical-devices/faqs-testing-sars-cov-2" TargetMode="Externa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png"/><Relationship Id="rId7" Type="http://schemas.openxmlformats.org/officeDocument/2006/relationships/slide" Target="slide8.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jpeg"/><Relationship Id="rId11" Type="http://schemas.openxmlformats.org/officeDocument/2006/relationships/hyperlink" Target="https://www.fda.gov/medical-devices/emergency-situations-medical-devices/faqs-testing-sars-cov-2" TargetMode="External"/><Relationship Id="rId5" Type="http://schemas.openxmlformats.org/officeDocument/2006/relationships/image" Target="../media/image8.jpeg"/><Relationship Id="rId10" Type="http://schemas.openxmlformats.org/officeDocument/2006/relationships/slide" Target="slide2.xml"/><Relationship Id="rId4" Type="http://schemas.openxmlformats.org/officeDocument/2006/relationships/slide" Target="slide9.xml"/><Relationship Id="rId9" Type="http://schemas.openxmlformats.org/officeDocument/2006/relationships/slide" Target="slide2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jpeg"/><Relationship Id="rId12" Type="http://schemas.openxmlformats.org/officeDocument/2006/relationships/hyperlink" Target="https://www.fda.gov/medical-devices/emergency-situations-medical-devices/faqs-testing-sars-cov-2" TargetMode="Externa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slide" Target="slide7.xml"/><Relationship Id="rId5" Type="http://schemas.openxmlformats.org/officeDocument/2006/relationships/image" Target="../media/image12.jpeg"/><Relationship Id="rId10" Type="http://schemas.openxmlformats.org/officeDocument/2006/relationships/slide" Target="slide2.xml"/><Relationship Id="rId4" Type="http://schemas.openxmlformats.org/officeDocument/2006/relationships/image" Target="../media/image11.jpeg"/><Relationship Id="rId9" Type="http://schemas.openxmlformats.org/officeDocument/2006/relationships/slide" Target="slide2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hyperlink" Target="https://www.fda.gov/medical-devices/emergency-situations-medical-devices/faqs-testing-sars-cov-2" TargetMode="External"/><Relationship Id="rId3" Type="http://schemas.openxmlformats.org/officeDocument/2006/relationships/image" Target="../media/image3.png"/><Relationship Id="rId7" Type="http://schemas.openxmlformats.org/officeDocument/2006/relationships/image" Target="../media/image18.png"/><Relationship Id="rId12" Type="http://schemas.openxmlformats.org/officeDocument/2006/relationships/slide" Target="slide7.xml"/><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7.jpeg"/><Relationship Id="rId11" Type="http://schemas.openxmlformats.org/officeDocument/2006/relationships/slide" Target="slide2.xml"/><Relationship Id="rId5" Type="http://schemas.openxmlformats.org/officeDocument/2006/relationships/image" Target="../media/image16.jpeg"/><Relationship Id="rId10" Type="http://schemas.openxmlformats.org/officeDocument/2006/relationships/slide" Target="slide22.xml"/><Relationship Id="rId4" Type="http://schemas.openxmlformats.org/officeDocument/2006/relationships/image" Target="../media/image14.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A7A6-7E18-4BC5-AB07-3C83AB4B3E43}"/>
              </a:ext>
            </a:extLst>
          </p:cNvPr>
          <p:cNvSpPr>
            <a:spLocks noGrp="1"/>
          </p:cNvSpPr>
          <p:nvPr>
            <p:ph type="ctrTitle"/>
          </p:nvPr>
        </p:nvSpPr>
        <p:spPr>
          <a:xfrm>
            <a:off x="1193946" y="560388"/>
            <a:ext cx="5762625" cy="1415370"/>
          </a:xfrm>
        </p:spPr>
        <p:txBody>
          <a:bodyPr>
            <a:normAutofit/>
          </a:bodyPr>
          <a:lstStyle/>
          <a:p>
            <a:pPr algn="l"/>
            <a:r>
              <a:rPr lang="en-US" sz="4400" b="1" dirty="0">
                <a:latin typeface="+mn-lt"/>
              </a:rPr>
              <a:t>Testing Supply Substitution Strategies</a:t>
            </a:r>
          </a:p>
        </p:txBody>
      </p:sp>
      <p:sp>
        <p:nvSpPr>
          <p:cNvPr id="3" name="Subtitle 2">
            <a:extLst>
              <a:ext uri="{FF2B5EF4-FFF2-40B4-BE49-F238E27FC236}">
                <a16:creationId xmlns:a16="http://schemas.microsoft.com/office/drawing/2014/main" id="{3CD6C38C-79ED-45A1-9647-C54BDCF24285}"/>
              </a:ext>
            </a:extLst>
          </p:cNvPr>
          <p:cNvSpPr>
            <a:spLocks noGrp="1"/>
          </p:cNvSpPr>
          <p:nvPr>
            <p:ph type="subTitle" idx="1"/>
          </p:nvPr>
        </p:nvSpPr>
        <p:spPr>
          <a:xfrm>
            <a:off x="1182442" y="2133600"/>
            <a:ext cx="5316929" cy="4027503"/>
          </a:xfrm>
        </p:spPr>
        <p:txBody>
          <a:bodyPr>
            <a:normAutofit/>
          </a:bodyPr>
          <a:lstStyle/>
          <a:p>
            <a:pPr algn="l"/>
            <a:r>
              <a:rPr lang="en-US" sz="1800" dirty="0">
                <a:latin typeface="Arial" panose="020B0604020202020204" pitchFamily="34" charset="0"/>
                <a:cs typeface="Arial" panose="020B0604020202020204" pitchFamily="34" charset="0"/>
              </a:rPr>
              <a:t>This resource is intended for labs performing COVID-19 tests that are authorized. This resource includes validated supply alternatives that labs can use to continue performing testing when there is a supply issue with some components of a test. </a:t>
            </a:r>
          </a:p>
          <a:p>
            <a:pPr algn="l"/>
            <a:r>
              <a:rPr lang="en-US" sz="1800" dirty="0">
                <a:latin typeface="Arial" panose="020B0604020202020204" pitchFamily="34" charset="0"/>
                <a:ea typeface="Calibri" panose="020F0502020204030204" pitchFamily="34" charset="0"/>
                <a:cs typeface="Arial" panose="020B0604020202020204" pitchFamily="34" charset="0"/>
              </a:rPr>
              <a:t>The information in this resource is not intended to alter any already issued EUA for a COVID-19 diagnostic test nor is it intended to speak to any specific FDA regulatory requirement. Rather, the information is being provided to help address availability concerns regarding certain critical components of COVID-19 diagnostic tests during this pandemic.</a:t>
            </a:r>
          </a:p>
          <a:p>
            <a:pPr algn="l"/>
            <a:endParaRPr lang="en-US" sz="2000" dirty="0">
              <a:latin typeface="Arial" panose="020B0604020202020204" pitchFamily="34" charset="0"/>
              <a:cs typeface="Arial" panose="020B0604020202020204" pitchFamily="34" charset="0"/>
            </a:endParaRPr>
          </a:p>
        </p:txBody>
      </p:sp>
      <p:pic>
        <p:nvPicPr>
          <p:cNvPr id="1026" name="Picture 7" descr="FDA_B&amp;W_Primary_logo.jpg">
            <a:extLst>
              <a:ext uri="{FF2B5EF4-FFF2-40B4-BE49-F238E27FC236}">
                <a16:creationId xmlns:a16="http://schemas.microsoft.com/office/drawing/2014/main" id="{2E1E35A3-DA5B-45EB-8FBE-42BF9D3E57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23298" y="560388"/>
            <a:ext cx="27051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Rounded Corners 4">
            <a:hlinkClick r:id="rId3" action="ppaction://hlinksldjump"/>
            <a:extLst>
              <a:ext uri="{FF2B5EF4-FFF2-40B4-BE49-F238E27FC236}">
                <a16:creationId xmlns:a16="http://schemas.microsoft.com/office/drawing/2014/main" id="{374F0E36-AECD-4BC8-87B9-F34FD1D465DE}"/>
              </a:ext>
            </a:extLst>
          </p:cNvPr>
          <p:cNvSpPr/>
          <p:nvPr/>
        </p:nvSpPr>
        <p:spPr>
          <a:xfrm>
            <a:off x="6917308" y="4889208"/>
            <a:ext cx="3811980" cy="725508"/>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START: Go to the Main Menu</a:t>
            </a:r>
          </a:p>
        </p:txBody>
      </p:sp>
      <p:pic>
        <p:nvPicPr>
          <p:cNvPr id="6" name="Picture 5" descr="This picture shows a medical worker operating a large system that represents the closed system approach for COVID-19 molecular testing where extraction and amplification steps are combined. &#10;">
            <a:extLst>
              <a:ext uri="{FF2B5EF4-FFF2-40B4-BE49-F238E27FC236}">
                <a16:creationId xmlns:a16="http://schemas.microsoft.com/office/drawing/2014/main" id="{51787B34-8395-49A8-9FD0-65B986D714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5125" y="2133599"/>
            <a:ext cx="4389828" cy="2469881"/>
          </a:xfrm>
          <a:prstGeom prst="rect">
            <a:avLst/>
          </a:prstGeom>
          <a:ln w="9525">
            <a:solidFill>
              <a:schemeClr val="bg1"/>
            </a:solidFill>
          </a:ln>
        </p:spPr>
      </p:pic>
    </p:spTree>
    <p:extLst>
      <p:ext uri="{BB962C8B-B14F-4D97-AF65-F5344CB8AC3E}">
        <p14:creationId xmlns:p14="http://schemas.microsoft.com/office/powerpoint/2010/main" val="1847283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descr="Schematic of SARS-VoV2 Molecular Diagnostic Assay">
            <a:extLst>
              <a:ext uri="{FF2B5EF4-FFF2-40B4-BE49-F238E27FC236}">
                <a16:creationId xmlns:a16="http://schemas.microsoft.com/office/drawing/2014/main" id="{E806A5A9-15C0-40C3-A183-7528B70C3DD9}"/>
              </a:ext>
            </a:extLst>
          </p:cNvPr>
          <p:cNvSpPr/>
          <p:nvPr/>
        </p:nvSpPr>
        <p:spPr>
          <a:xfrm>
            <a:off x="415602" y="1294756"/>
            <a:ext cx="11414681" cy="4562215"/>
          </a:xfrm>
          <a:prstGeom prst="roundRect">
            <a:avLst/>
          </a:prstGeom>
          <a:solidFill>
            <a:schemeClr val="bg1">
              <a:lumMod val="95000"/>
            </a:schemeClr>
          </a:solid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Schematic of SARS-CoV-2 Molecular Diagnostic Assay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CED48E6-A230-4C71-9FA5-3A79C00CA66B}"/>
              </a:ext>
            </a:extLst>
          </p:cNvPr>
          <p:cNvSpPr>
            <a:spLocks noGrp="1"/>
          </p:cNvSpPr>
          <p:nvPr>
            <p:ph type="title"/>
          </p:nvPr>
        </p:nvSpPr>
        <p:spPr>
          <a:xfrm>
            <a:off x="688496" y="60970"/>
            <a:ext cx="10515600" cy="1233786"/>
          </a:xfrm>
        </p:spPr>
        <p:txBody>
          <a:bodyPr>
            <a:normAutofit/>
          </a:bodyPr>
          <a:lstStyle/>
          <a:p>
            <a:pPr algn="ctr"/>
            <a:r>
              <a:rPr lang="en-US" b="1" dirty="0">
                <a:latin typeface="Calibri" panose="020F0502020204030204" pitchFamily="34" charset="0"/>
                <a:cs typeface="Calibri" panose="020F0502020204030204" pitchFamily="34" charset="0"/>
              </a:rPr>
              <a:t>PCR Testing Process</a:t>
            </a:r>
          </a:p>
        </p:txBody>
      </p:sp>
      <p:sp>
        <p:nvSpPr>
          <p:cNvPr id="23" name="TextBox 22" descr="Select the STEPs above for more information about the PCR testing process&#10;">
            <a:extLst>
              <a:ext uri="{FF2B5EF4-FFF2-40B4-BE49-F238E27FC236}">
                <a16:creationId xmlns:a16="http://schemas.microsoft.com/office/drawing/2014/main" id="{E3215BE5-D4F3-419E-A480-6E91D8F996B7}"/>
              </a:ext>
            </a:extLst>
          </p:cNvPr>
          <p:cNvSpPr txBox="1"/>
          <p:nvPr/>
        </p:nvSpPr>
        <p:spPr>
          <a:xfrm>
            <a:off x="361716" y="5302218"/>
            <a:ext cx="11169160" cy="400110"/>
          </a:xfrm>
          <a:prstGeom prst="rect">
            <a:avLst/>
          </a:prstGeom>
          <a:noFill/>
        </p:spPr>
        <p:txBody>
          <a:bodyPr wrap="square" rtlCol="0">
            <a:spAutoFit/>
          </a:bodyPr>
          <a:lstStyle/>
          <a:p>
            <a:pPr algn="ctr"/>
            <a:r>
              <a:rPr lang="en-US" sz="2000" b="1" dirty="0"/>
              <a:t>Select the STEPs above for more information about the PCR testing process</a:t>
            </a:r>
          </a:p>
        </p:txBody>
      </p:sp>
      <p:pic>
        <p:nvPicPr>
          <p:cNvPr id="21" name="Picture 2">
            <a:extLst>
              <a:ext uri="{FF2B5EF4-FFF2-40B4-BE49-F238E27FC236}">
                <a16:creationId xmlns:a16="http://schemas.microsoft.com/office/drawing/2014/main" id="{332CF08F-70B5-46F3-B693-AC88DAC351A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Arrow: Chevron 31">
            <a:extLst>
              <a:ext uri="{FF2B5EF4-FFF2-40B4-BE49-F238E27FC236}">
                <a16:creationId xmlns:a16="http://schemas.microsoft.com/office/drawing/2014/main" id="{465BAB41-619D-480D-942E-28167F8D6375}"/>
              </a:ext>
              <a:ext uri="{C183D7F6-B498-43B3-948B-1728B52AA6E4}">
                <adec:decorative xmlns:adec="http://schemas.microsoft.com/office/drawing/2017/decorative" val="1"/>
              </a:ext>
            </a:extLst>
          </p:cNvPr>
          <p:cNvSpPr/>
          <p:nvPr/>
        </p:nvSpPr>
        <p:spPr>
          <a:xfrm>
            <a:off x="2824279" y="3228945"/>
            <a:ext cx="592966" cy="400110"/>
          </a:xfrm>
          <a:prstGeom prst="chevron">
            <a:avLst/>
          </a:prstGeom>
          <a:solidFill>
            <a:schemeClr val="bg1">
              <a:lumMod val="50000"/>
            </a:schemeClr>
          </a:solidFill>
          <a:ln>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descr="Step 1 - Collect Specimen from Patient">
            <a:hlinkClick r:id="rId3" action="ppaction://hlinksldjump"/>
            <a:extLst>
              <a:ext uri="{FF2B5EF4-FFF2-40B4-BE49-F238E27FC236}">
                <a16:creationId xmlns:a16="http://schemas.microsoft.com/office/drawing/2014/main" id="{6223935F-F356-4E9E-A9E8-D7CF6D795BD8}"/>
              </a:ext>
            </a:extLst>
          </p:cNvPr>
          <p:cNvSpPr/>
          <p:nvPr/>
        </p:nvSpPr>
        <p:spPr>
          <a:xfrm>
            <a:off x="838200" y="2496952"/>
            <a:ext cx="1828800" cy="1864426"/>
          </a:xfrm>
          <a:custGeom>
            <a:avLst/>
            <a:gdLst>
              <a:gd name="connsiteX0" fmla="*/ 0 w 1796794"/>
              <a:gd name="connsiteY0" fmla="*/ 58521 h 585208"/>
              <a:gd name="connsiteX1" fmla="*/ 58521 w 1796794"/>
              <a:gd name="connsiteY1" fmla="*/ 0 h 585208"/>
              <a:gd name="connsiteX2" fmla="*/ 1738273 w 1796794"/>
              <a:gd name="connsiteY2" fmla="*/ 0 h 585208"/>
              <a:gd name="connsiteX3" fmla="*/ 1796794 w 1796794"/>
              <a:gd name="connsiteY3" fmla="*/ 58521 h 585208"/>
              <a:gd name="connsiteX4" fmla="*/ 1796794 w 1796794"/>
              <a:gd name="connsiteY4" fmla="*/ 526687 h 585208"/>
              <a:gd name="connsiteX5" fmla="*/ 1738273 w 1796794"/>
              <a:gd name="connsiteY5" fmla="*/ 585208 h 585208"/>
              <a:gd name="connsiteX6" fmla="*/ 58521 w 1796794"/>
              <a:gd name="connsiteY6" fmla="*/ 585208 h 585208"/>
              <a:gd name="connsiteX7" fmla="*/ 0 w 1796794"/>
              <a:gd name="connsiteY7" fmla="*/ 526687 h 585208"/>
              <a:gd name="connsiteX8" fmla="*/ 0 w 1796794"/>
              <a:gd name="connsiteY8" fmla="*/ 58521 h 58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85208">
                <a:moveTo>
                  <a:pt x="0" y="58521"/>
                </a:moveTo>
                <a:cubicBezTo>
                  <a:pt x="0" y="26201"/>
                  <a:pt x="26201" y="0"/>
                  <a:pt x="58521" y="0"/>
                </a:cubicBezTo>
                <a:lnTo>
                  <a:pt x="1738273" y="0"/>
                </a:lnTo>
                <a:cubicBezTo>
                  <a:pt x="1770593" y="0"/>
                  <a:pt x="1796794" y="26201"/>
                  <a:pt x="1796794" y="58521"/>
                </a:cubicBezTo>
                <a:lnTo>
                  <a:pt x="1796794" y="526687"/>
                </a:lnTo>
                <a:cubicBezTo>
                  <a:pt x="1796794" y="559007"/>
                  <a:pt x="1770593" y="585208"/>
                  <a:pt x="1738273" y="585208"/>
                </a:cubicBezTo>
                <a:lnTo>
                  <a:pt x="58521" y="585208"/>
                </a:lnTo>
                <a:cubicBezTo>
                  <a:pt x="26201" y="585208"/>
                  <a:pt x="0" y="559007"/>
                  <a:pt x="0" y="526687"/>
                </a:cubicBezTo>
                <a:lnTo>
                  <a:pt x="0" y="58521"/>
                </a:lnTo>
                <a:close/>
              </a:path>
            </a:pathLst>
          </a:custGeom>
          <a:solidFill>
            <a:srgbClr val="A78BD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spcFirstLastPara="0" vert="horz" wrap="square" lIns="99568" tIns="99568" rIns="99568" bIns="248409" numCol="1" spcCol="1270" anchor="t" anchorCtr="0">
            <a:noAutofit/>
          </a:bodyPr>
          <a:lstStyle/>
          <a:p>
            <a:pPr marL="0" lvl="0" indent="0" defTabSz="622300">
              <a:lnSpc>
                <a:spcPct val="90000"/>
              </a:lnSpc>
              <a:spcBef>
                <a:spcPct val="0"/>
              </a:spcBef>
              <a:spcAft>
                <a:spcPct val="35000"/>
              </a:spcAft>
              <a:buNone/>
            </a:pPr>
            <a:endParaRPr lang="en-US" sz="1050" b="1" kern="1200" dirty="0"/>
          </a:p>
          <a:p>
            <a:pPr marL="0" lvl="0" indent="0" defTabSz="622300">
              <a:lnSpc>
                <a:spcPct val="90000"/>
              </a:lnSpc>
              <a:spcBef>
                <a:spcPct val="0"/>
              </a:spcBef>
              <a:spcAft>
                <a:spcPct val="35000"/>
              </a:spcAft>
              <a:buNone/>
            </a:pPr>
            <a:r>
              <a:rPr lang="en-US" sz="2400" b="1" kern="1200" dirty="0"/>
              <a:t>STEP 1</a:t>
            </a:r>
          </a:p>
          <a:p>
            <a:pPr marL="0" lvl="0" indent="0" defTabSz="622300">
              <a:lnSpc>
                <a:spcPct val="90000"/>
              </a:lnSpc>
              <a:spcBef>
                <a:spcPct val="0"/>
              </a:spcBef>
              <a:spcAft>
                <a:spcPct val="35000"/>
              </a:spcAft>
              <a:buNone/>
            </a:pPr>
            <a:r>
              <a:rPr lang="en-US" sz="2000" b="1" kern="1200" dirty="0"/>
              <a:t>Collect Specimen from Patient</a:t>
            </a:r>
          </a:p>
        </p:txBody>
      </p:sp>
      <p:sp>
        <p:nvSpPr>
          <p:cNvPr id="17" name="Freeform: Shape 16" descr="Step 2 - RNA Nucleic Acid Extraction">
            <a:hlinkClick r:id="rId4" action="ppaction://hlinksldjump"/>
            <a:extLst>
              <a:ext uri="{FF2B5EF4-FFF2-40B4-BE49-F238E27FC236}">
                <a16:creationId xmlns:a16="http://schemas.microsoft.com/office/drawing/2014/main" id="{FC103B6B-B458-405C-83E6-C44F5D698A10}"/>
              </a:ext>
            </a:extLst>
          </p:cNvPr>
          <p:cNvSpPr/>
          <p:nvPr/>
        </p:nvSpPr>
        <p:spPr>
          <a:xfrm>
            <a:off x="3667398" y="2496952"/>
            <a:ext cx="1828800" cy="1864426"/>
          </a:xfrm>
          <a:custGeom>
            <a:avLst/>
            <a:gdLst>
              <a:gd name="connsiteX0" fmla="*/ 0 w 1796794"/>
              <a:gd name="connsiteY0" fmla="*/ 54024 h 540240"/>
              <a:gd name="connsiteX1" fmla="*/ 54024 w 1796794"/>
              <a:gd name="connsiteY1" fmla="*/ 0 h 540240"/>
              <a:gd name="connsiteX2" fmla="*/ 1742770 w 1796794"/>
              <a:gd name="connsiteY2" fmla="*/ 0 h 540240"/>
              <a:gd name="connsiteX3" fmla="*/ 1796794 w 1796794"/>
              <a:gd name="connsiteY3" fmla="*/ 54024 h 540240"/>
              <a:gd name="connsiteX4" fmla="*/ 1796794 w 1796794"/>
              <a:gd name="connsiteY4" fmla="*/ 486216 h 540240"/>
              <a:gd name="connsiteX5" fmla="*/ 1742770 w 1796794"/>
              <a:gd name="connsiteY5" fmla="*/ 540240 h 540240"/>
              <a:gd name="connsiteX6" fmla="*/ 54024 w 1796794"/>
              <a:gd name="connsiteY6" fmla="*/ 540240 h 540240"/>
              <a:gd name="connsiteX7" fmla="*/ 0 w 1796794"/>
              <a:gd name="connsiteY7" fmla="*/ 486216 h 540240"/>
              <a:gd name="connsiteX8" fmla="*/ 0 w 1796794"/>
              <a:gd name="connsiteY8" fmla="*/ 54024 h 5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40240">
                <a:moveTo>
                  <a:pt x="0" y="54024"/>
                </a:moveTo>
                <a:cubicBezTo>
                  <a:pt x="0" y="24187"/>
                  <a:pt x="24187" y="0"/>
                  <a:pt x="54024" y="0"/>
                </a:cubicBezTo>
                <a:lnTo>
                  <a:pt x="1742770" y="0"/>
                </a:lnTo>
                <a:cubicBezTo>
                  <a:pt x="1772607" y="0"/>
                  <a:pt x="1796794" y="24187"/>
                  <a:pt x="1796794" y="54024"/>
                </a:cubicBezTo>
                <a:lnTo>
                  <a:pt x="1796794" y="486216"/>
                </a:lnTo>
                <a:cubicBezTo>
                  <a:pt x="1796794" y="516053"/>
                  <a:pt x="1772607" y="540240"/>
                  <a:pt x="1742770" y="540240"/>
                </a:cubicBezTo>
                <a:lnTo>
                  <a:pt x="54024" y="540240"/>
                </a:lnTo>
                <a:cubicBezTo>
                  <a:pt x="24187" y="540240"/>
                  <a:pt x="0" y="516053"/>
                  <a:pt x="0" y="486216"/>
                </a:cubicBezTo>
                <a:lnTo>
                  <a:pt x="0" y="54024"/>
                </a:lnTo>
                <a:close/>
              </a:path>
            </a:pathLst>
          </a:custGeom>
          <a:solidFill>
            <a:srgbClr val="6A9F4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233420" numCol="1" spcCol="1270" anchor="t" anchorCtr="0">
            <a:noAutofit/>
          </a:bodyPr>
          <a:lstStyle/>
          <a:p>
            <a:pPr defTabSz="622300">
              <a:lnSpc>
                <a:spcPct val="90000"/>
              </a:lnSpc>
              <a:spcBef>
                <a:spcPct val="0"/>
              </a:spcBef>
              <a:spcAft>
                <a:spcPct val="35000"/>
              </a:spcAft>
            </a:pPr>
            <a:endParaRPr lang="en-US" sz="1050" b="1" dirty="0"/>
          </a:p>
          <a:p>
            <a:pPr marL="0" lvl="0" indent="0" algn="l" defTabSz="622300">
              <a:lnSpc>
                <a:spcPct val="90000"/>
              </a:lnSpc>
              <a:spcBef>
                <a:spcPct val="0"/>
              </a:spcBef>
              <a:spcAft>
                <a:spcPct val="35000"/>
              </a:spcAft>
              <a:buNone/>
            </a:pPr>
            <a:r>
              <a:rPr lang="en-US" sz="2400" b="1" kern="1200" dirty="0"/>
              <a:t>STEP 2</a:t>
            </a:r>
          </a:p>
          <a:p>
            <a:pPr marL="0" lvl="0" indent="0" algn="l" defTabSz="622300">
              <a:lnSpc>
                <a:spcPct val="90000"/>
              </a:lnSpc>
              <a:spcBef>
                <a:spcPct val="0"/>
              </a:spcBef>
              <a:spcAft>
                <a:spcPct val="35000"/>
              </a:spcAft>
              <a:buNone/>
            </a:pPr>
            <a:r>
              <a:rPr lang="en-US" sz="2000" b="1" kern="1200" dirty="0"/>
              <a:t>RNA Nucleic Acid Extraction</a:t>
            </a:r>
          </a:p>
        </p:txBody>
      </p:sp>
      <p:sp>
        <p:nvSpPr>
          <p:cNvPr id="18" name="Freeform: Shape 17" descr="Step 3 - RT-PCR Amplification">
            <a:hlinkClick r:id="rId5" action="ppaction://hlinksldjump"/>
            <a:extLst>
              <a:ext uri="{FF2B5EF4-FFF2-40B4-BE49-F238E27FC236}">
                <a16:creationId xmlns:a16="http://schemas.microsoft.com/office/drawing/2014/main" id="{8390EBA2-E5BF-4D76-B608-067854ED5E2C}"/>
              </a:ext>
            </a:extLst>
          </p:cNvPr>
          <p:cNvSpPr/>
          <p:nvPr/>
        </p:nvSpPr>
        <p:spPr>
          <a:xfrm>
            <a:off x="6489834" y="2496952"/>
            <a:ext cx="1828800" cy="1864426"/>
          </a:xfrm>
          <a:custGeom>
            <a:avLst/>
            <a:gdLst>
              <a:gd name="connsiteX0" fmla="*/ 0 w 1796794"/>
              <a:gd name="connsiteY0" fmla="*/ 57119 h 571185"/>
              <a:gd name="connsiteX1" fmla="*/ 57119 w 1796794"/>
              <a:gd name="connsiteY1" fmla="*/ 0 h 571185"/>
              <a:gd name="connsiteX2" fmla="*/ 1739676 w 1796794"/>
              <a:gd name="connsiteY2" fmla="*/ 0 h 571185"/>
              <a:gd name="connsiteX3" fmla="*/ 1796795 w 1796794"/>
              <a:gd name="connsiteY3" fmla="*/ 57119 h 571185"/>
              <a:gd name="connsiteX4" fmla="*/ 1796794 w 1796794"/>
              <a:gd name="connsiteY4" fmla="*/ 514067 h 571185"/>
              <a:gd name="connsiteX5" fmla="*/ 1739675 w 1796794"/>
              <a:gd name="connsiteY5" fmla="*/ 571186 h 571185"/>
              <a:gd name="connsiteX6" fmla="*/ 57119 w 1796794"/>
              <a:gd name="connsiteY6" fmla="*/ 571185 h 571185"/>
              <a:gd name="connsiteX7" fmla="*/ 0 w 1796794"/>
              <a:gd name="connsiteY7" fmla="*/ 514066 h 571185"/>
              <a:gd name="connsiteX8" fmla="*/ 0 w 1796794"/>
              <a:gd name="connsiteY8" fmla="*/ 57119 h 5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71185">
                <a:moveTo>
                  <a:pt x="0" y="57119"/>
                </a:moveTo>
                <a:cubicBezTo>
                  <a:pt x="0" y="25573"/>
                  <a:pt x="25573" y="0"/>
                  <a:pt x="57119" y="0"/>
                </a:cubicBezTo>
                <a:lnTo>
                  <a:pt x="1739676" y="0"/>
                </a:lnTo>
                <a:cubicBezTo>
                  <a:pt x="1771222" y="0"/>
                  <a:pt x="1796795" y="25573"/>
                  <a:pt x="1796795" y="57119"/>
                </a:cubicBezTo>
                <a:cubicBezTo>
                  <a:pt x="1796795" y="209435"/>
                  <a:pt x="1796794" y="361751"/>
                  <a:pt x="1796794" y="514067"/>
                </a:cubicBezTo>
                <a:cubicBezTo>
                  <a:pt x="1796794" y="545613"/>
                  <a:pt x="1771221" y="571186"/>
                  <a:pt x="1739675" y="571186"/>
                </a:cubicBezTo>
                <a:lnTo>
                  <a:pt x="57119" y="571185"/>
                </a:lnTo>
                <a:cubicBezTo>
                  <a:pt x="25573" y="571185"/>
                  <a:pt x="0" y="545612"/>
                  <a:pt x="0" y="514066"/>
                </a:cubicBezTo>
                <a:lnTo>
                  <a:pt x="0" y="57119"/>
                </a:lnTo>
                <a:close/>
              </a:path>
            </a:pathLst>
          </a:custGeom>
          <a:solidFill>
            <a:srgbClr val="EB6C1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243735" numCol="1" spcCol="1270" anchor="t" anchorCtr="0">
            <a:noAutofit/>
          </a:bodyPr>
          <a:lstStyle/>
          <a:p>
            <a:pPr lvl="0" defTabSz="622300">
              <a:lnSpc>
                <a:spcPct val="90000"/>
              </a:lnSpc>
              <a:spcBef>
                <a:spcPct val="0"/>
              </a:spcBef>
              <a:spcAft>
                <a:spcPct val="35000"/>
              </a:spcAft>
            </a:pPr>
            <a:endParaRPr lang="en-US" sz="1050" b="1" dirty="0"/>
          </a:p>
          <a:p>
            <a:pPr marL="0" lvl="0" indent="0" algn="l" defTabSz="622300">
              <a:lnSpc>
                <a:spcPct val="90000"/>
              </a:lnSpc>
              <a:spcBef>
                <a:spcPct val="0"/>
              </a:spcBef>
              <a:spcAft>
                <a:spcPct val="35000"/>
              </a:spcAft>
              <a:buNone/>
            </a:pPr>
            <a:r>
              <a:rPr lang="en-US" sz="2400" b="1" kern="1200" dirty="0"/>
              <a:t>STEP 3 </a:t>
            </a:r>
          </a:p>
          <a:p>
            <a:pPr marL="0" lvl="0" indent="0" algn="l" defTabSz="622300">
              <a:lnSpc>
                <a:spcPct val="90000"/>
              </a:lnSpc>
              <a:spcBef>
                <a:spcPct val="0"/>
              </a:spcBef>
              <a:spcAft>
                <a:spcPct val="35000"/>
              </a:spcAft>
              <a:buNone/>
            </a:pPr>
            <a:r>
              <a:rPr lang="en-US" sz="2000" b="1" kern="1200" dirty="0"/>
              <a:t>RT-PCR Amplification</a:t>
            </a:r>
          </a:p>
        </p:txBody>
      </p:sp>
      <p:sp>
        <p:nvSpPr>
          <p:cNvPr id="19" name="Freeform: Shape 18" descr="Step 4 - Results Reporting">
            <a:hlinkClick r:id="rId6" action="ppaction://hlinksldjump"/>
            <a:extLst>
              <a:ext uri="{FF2B5EF4-FFF2-40B4-BE49-F238E27FC236}">
                <a16:creationId xmlns:a16="http://schemas.microsoft.com/office/drawing/2014/main" id="{675DD342-3858-40FC-89BC-268285D8EE8E}"/>
              </a:ext>
            </a:extLst>
          </p:cNvPr>
          <p:cNvSpPr/>
          <p:nvPr/>
        </p:nvSpPr>
        <p:spPr>
          <a:xfrm>
            <a:off x="9320956" y="2496952"/>
            <a:ext cx="1828800" cy="1864426"/>
          </a:xfrm>
          <a:custGeom>
            <a:avLst/>
            <a:gdLst>
              <a:gd name="connsiteX0" fmla="*/ 0 w 1796810"/>
              <a:gd name="connsiteY0" fmla="*/ 62760 h 627601"/>
              <a:gd name="connsiteX1" fmla="*/ 62760 w 1796810"/>
              <a:gd name="connsiteY1" fmla="*/ 0 h 627601"/>
              <a:gd name="connsiteX2" fmla="*/ 1734050 w 1796810"/>
              <a:gd name="connsiteY2" fmla="*/ 0 h 627601"/>
              <a:gd name="connsiteX3" fmla="*/ 1796810 w 1796810"/>
              <a:gd name="connsiteY3" fmla="*/ 62760 h 627601"/>
              <a:gd name="connsiteX4" fmla="*/ 1796810 w 1796810"/>
              <a:gd name="connsiteY4" fmla="*/ 564841 h 627601"/>
              <a:gd name="connsiteX5" fmla="*/ 1734050 w 1796810"/>
              <a:gd name="connsiteY5" fmla="*/ 627601 h 627601"/>
              <a:gd name="connsiteX6" fmla="*/ 62760 w 1796810"/>
              <a:gd name="connsiteY6" fmla="*/ 627601 h 627601"/>
              <a:gd name="connsiteX7" fmla="*/ 0 w 1796810"/>
              <a:gd name="connsiteY7" fmla="*/ 564841 h 627601"/>
              <a:gd name="connsiteX8" fmla="*/ 0 w 1796810"/>
              <a:gd name="connsiteY8" fmla="*/ 62760 h 6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810" h="627601">
                <a:moveTo>
                  <a:pt x="0" y="62760"/>
                </a:moveTo>
                <a:cubicBezTo>
                  <a:pt x="0" y="28099"/>
                  <a:pt x="28099" y="0"/>
                  <a:pt x="62760" y="0"/>
                </a:cubicBezTo>
                <a:lnTo>
                  <a:pt x="1734050" y="0"/>
                </a:lnTo>
                <a:cubicBezTo>
                  <a:pt x="1768711" y="0"/>
                  <a:pt x="1796810" y="28099"/>
                  <a:pt x="1796810" y="62760"/>
                </a:cubicBezTo>
                <a:lnTo>
                  <a:pt x="1796810" y="564841"/>
                </a:lnTo>
                <a:cubicBezTo>
                  <a:pt x="1796810" y="599502"/>
                  <a:pt x="1768711" y="627601"/>
                  <a:pt x="1734050" y="627601"/>
                </a:cubicBezTo>
                <a:lnTo>
                  <a:pt x="62760" y="627601"/>
                </a:lnTo>
                <a:cubicBezTo>
                  <a:pt x="28099" y="627601"/>
                  <a:pt x="0" y="599502"/>
                  <a:pt x="0" y="564841"/>
                </a:cubicBezTo>
                <a:lnTo>
                  <a:pt x="0" y="62760"/>
                </a:lnTo>
                <a:close/>
              </a:path>
            </a:pathLst>
          </a:custGeom>
          <a:solidFill>
            <a:srgbClr val="DEA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262541" numCol="1" spcCol="1270" anchor="t" anchorCtr="0">
            <a:noAutofit/>
          </a:bodyPr>
          <a:lstStyle/>
          <a:p>
            <a:pPr defTabSz="622300">
              <a:lnSpc>
                <a:spcPct val="90000"/>
              </a:lnSpc>
              <a:spcBef>
                <a:spcPct val="0"/>
              </a:spcBef>
              <a:spcAft>
                <a:spcPct val="35000"/>
              </a:spcAft>
            </a:pPr>
            <a:endParaRPr lang="en-US" sz="1050" b="1" dirty="0"/>
          </a:p>
          <a:p>
            <a:pPr marL="0" lvl="0" indent="0" algn="l" defTabSz="622300">
              <a:lnSpc>
                <a:spcPct val="90000"/>
              </a:lnSpc>
              <a:spcBef>
                <a:spcPct val="0"/>
              </a:spcBef>
              <a:spcAft>
                <a:spcPct val="35000"/>
              </a:spcAft>
              <a:buNone/>
            </a:pPr>
            <a:r>
              <a:rPr lang="en-US" sz="2400" b="1" kern="1200" dirty="0"/>
              <a:t>STEP 4</a:t>
            </a:r>
          </a:p>
          <a:p>
            <a:pPr marL="0" lvl="0" indent="0" algn="l" defTabSz="622300">
              <a:lnSpc>
                <a:spcPct val="90000"/>
              </a:lnSpc>
              <a:spcBef>
                <a:spcPct val="0"/>
              </a:spcBef>
              <a:spcAft>
                <a:spcPct val="35000"/>
              </a:spcAft>
              <a:buNone/>
            </a:pPr>
            <a:r>
              <a:rPr lang="en-US" sz="2000" b="1" kern="1200" dirty="0"/>
              <a:t>Results Reporting</a:t>
            </a:r>
          </a:p>
        </p:txBody>
      </p:sp>
      <p:sp>
        <p:nvSpPr>
          <p:cNvPr id="20" name="Arrow: Chevron 19">
            <a:extLst>
              <a:ext uri="{FF2B5EF4-FFF2-40B4-BE49-F238E27FC236}">
                <a16:creationId xmlns:a16="http://schemas.microsoft.com/office/drawing/2014/main" id="{21D9A96B-BFF4-4A77-BF35-171862B08BA8}"/>
              </a:ext>
              <a:ext uri="{C183D7F6-B498-43B3-948B-1728B52AA6E4}">
                <adec:decorative xmlns:adec="http://schemas.microsoft.com/office/drawing/2017/decorative" val="1"/>
              </a:ext>
            </a:extLst>
          </p:cNvPr>
          <p:cNvSpPr/>
          <p:nvPr/>
        </p:nvSpPr>
        <p:spPr>
          <a:xfrm>
            <a:off x="5746351" y="3223583"/>
            <a:ext cx="592966" cy="400110"/>
          </a:xfrm>
          <a:prstGeom prst="chevron">
            <a:avLst/>
          </a:prstGeom>
          <a:solidFill>
            <a:schemeClr val="bg1">
              <a:lumMod val="50000"/>
            </a:schemeClr>
          </a:solidFill>
          <a:ln>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3EC5BD82-7A0A-4CE3-A4FE-B7F3EAAD8890}"/>
              </a:ext>
              <a:ext uri="{C183D7F6-B498-43B3-948B-1728B52AA6E4}">
                <adec:decorative xmlns:adec="http://schemas.microsoft.com/office/drawing/2017/decorative" val="1"/>
              </a:ext>
            </a:extLst>
          </p:cNvPr>
          <p:cNvSpPr/>
          <p:nvPr/>
        </p:nvSpPr>
        <p:spPr>
          <a:xfrm>
            <a:off x="8520625" y="3223583"/>
            <a:ext cx="592966" cy="400110"/>
          </a:xfrm>
          <a:prstGeom prst="chevron">
            <a:avLst/>
          </a:prstGeom>
          <a:solidFill>
            <a:schemeClr val="bg1">
              <a:lumMod val="50000"/>
            </a:schemeClr>
          </a:solidFill>
          <a:ln>
            <a:solidFill>
              <a:srgbClr val="737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Rounded Corners 25" descr="Additional Resources&#10;">
            <a:hlinkClick r:id="rId7" action="ppaction://hlinksldjump"/>
            <a:extLst>
              <a:ext uri="{FF2B5EF4-FFF2-40B4-BE49-F238E27FC236}">
                <a16:creationId xmlns:a16="http://schemas.microsoft.com/office/drawing/2014/main" id="{A00D6EEC-0471-4D54-B140-97D567E3A775}"/>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38" name="Rectangle: Rounded Corners 37" descr="Return to the Main Menu&#10;">
            <a:hlinkClick r:id="rId8" action="ppaction://hlinksldjump"/>
            <a:extLst>
              <a:ext uri="{FF2B5EF4-FFF2-40B4-BE49-F238E27FC236}">
                <a16:creationId xmlns:a16="http://schemas.microsoft.com/office/drawing/2014/main" id="{2A57C2B9-EBB3-4141-BC36-4388C5CA4DE0}"/>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5" name="Rectangle: Rounded Corners 24" descr="Return to FDA FAQ&#10;">
            <a:hlinkClick r:id="rId9"/>
            <a:extLst>
              <a:ext uri="{FF2B5EF4-FFF2-40B4-BE49-F238E27FC236}">
                <a16:creationId xmlns:a16="http://schemas.microsoft.com/office/drawing/2014/main" id="{DAE240F2-5AD7-4066-A6C9-492C07C03300}"/>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2319171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descr="INPUT FOR THIS STEP?  A sample from the patient to test for the presence of SARS-CoV-2 &#10;&#10;WHAT SUPPLIES ARE NEEDED? &#10;A swab to collect the sample. &#10;&#10;Transport Media in a collection tube to transport the sample without degradation. The swab carrying the sample is placed in a collection tube filled with transport media. &#10;&#10;WHAT IS THE OUTCOME?   A sample for PCR analysis&#10;">
            <a:extLst>
              <a:ext uri="{FF2B5EF4-FFF2-40B4-BE49-F238E27FC236}">
                <a16:creationId xmlns:a16="http://schemas.microsoft.com/office/drawing/2014/main" id="{BA364387-0B09-4166-9407-2242E38C7245}"/>
              </a:ext>
            </a:extLst>
          </p:cNvPr>
          <p:cNvSpPr/>
          <p:nvPr/>
        </p:nvSpPr>
        <p:spPr>
          <a:xfrm>
            <a:off x="1828800" y="1586962"/>
            <a:ext cx="7374905" cy="4244883"/>
          </a:xfrm>
          <a:custGeom>
            <a:avLst/>
            <a:gdLst>
              <a:gd name="connsiteX0" fmla="*/ 0 w 2075418"/>
              <a:gd name="connsiteY0" fmla="*/ 207542 h 3448442"/>
              <a:gd name="connsiteX1" fmla="*/ 207542 w 2075418"/>
              <a:gd name="connsiteY1" fmla="*/ 0 h 3448442"/>
              <a:gd name="connsiteX2" fmla="*/ 1867876 w 2075418"/>
              <a:gd name="connsiteY2" fmla="*/ 0 h 3448442"/>
              <a:gd name="connsiteX3" fmla="*/ 2075418 w 2075418"/>
              <a:gd name="connsiteY3" fmla="*/ 207542 h 3448442"/>
              <a:gd name="connsiteX4" fmla="*/ 2075418 w 2075418"/>
              <a:gd name="connsiteY4" fmla="*/ 3240900 h 3448442"/>
              <a:gd name="connsiteX5" fmla="*/ 1867876 w 2075418"/>
              <a:gd name="connsiteY5" fmla="*/ 3448442 h 3448442"/>
              <a:gd name="connsiteX6" fmla="*/ 207542 w 2075418"/>
              <a:gd name="connsiteY6" fmla="*/ 3448442 h 3448442"/>
              <a:gd name="connsiteX7" fmla="*/ 0 w 2075418"/>
              <a:gd name="connsiteY7" fmla="*/ 3240900 h 3448442"/>
              <a:gd name="connsiteX8" fmla="*/ 0 w 2075418"/>
              <a:gd name="connsiteY8" fmla="*/ 207542 h 34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418" h="3448442">
                <a:moveTo>
                  <a:pt x="0" y="207542"/>
                </a:moveTo>
                <a:cubicBezTo>
                  <a:pt x="0" y="92920"/>
                  <a:pt x="92920" y="0"/>
                  <a:pt x="207542" y="0"/>
                </a:cubicBezTo>
                <a:lnTo>
                  <a:pt x="1867876" y="0"/>
                </a:lnTo>
                <a:cubicBezTo>
                  <a:pt x="1982498" y="0"/>
                  <a:pt x="2075418" y="92920"/>
                  <a:pt x="2075418" y="207542"/>
                </a:cubicBezTo>
                <a:lnTo>
                  <a:pt x="2075418" y="3240900"/>
                </a:lnTo>
                <a:cubicBezTo>
                  <a:pt x="2075418" y="3355522"/>
                  <a:pt x="1982498" y="3448442"/>
                  <a:pt x="1867876" y="3448442"/>
                </a:cubicBezTo>
                <a:lnTo>
                  <a:pt x="207542" y="3448442"/>
                </a:lnTo>
                <a:cubicBezTo>
                  <a:pt x="92920" y="3448442"/>
                  <a:pt x="0" y="3355522"/>
                  <a:pt x="0" y="3240900"/>
                </a:cubicBezTo>
                <a:lnTo>
                  <a:pt x="0" y="207542"/>
                </a:lnTo>
                <a:close/>
              </a:path>
            </a:pathLst>
          </a:custGeom>
          <a:solidFill>
            <a:srgbClr val="A589D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39019" tIns="139019" rIns="139019" bIns="139019" numCol="1" spcCol="1270" anchor="t" anchorCtr="0">
            <a:noAutofit/>
          </a:bodyPr>
          <a:lstStyle/>
          <a:p>
            <a:pPr marL="57150" lvl="1" indent="-57150" defTabSz="488950">
              <a:lnSpc>
                <a:spcPct val="90000"/>
              </a:lnSpc>
              <a:spcBef>
                <a:spcPct val="0"/>
              </a:spcBef>
              <a:spcAft>
                <a:spcPct val="15000"/>
              </a:spcAft>
            </a:pPr>
            <a:r>
              <a:rPr lang="en-US" sz="2400" b="1" dirty="0">
                <a:solidFill>
                  <a:schemeClr val="tx1"/>
                </a:solidFill>
              </a:rPr>
              <a:t>INPUT FOR THIS STEP? </a:t>
            </a:r>
            <a:r>
              <a:rPr lang="en-US" sz="2400" dirty="0">
                <a:solidFill>
                  <a:schemeClr val="tx1"/>
                </a:solidFill>
              </a:rPr>
              <a:t> </a:t>
            </a:r>
            <a:r>
              <a:rPr lang="en-US" sz="2000" dirty="0"/>
              <a:t>A sample from the patient to test for the presence of SARS-CoV-2</a:t>
            </a:r>
            <a:r>
              <a:rPr lang="en-US" sz="2400" b="1" dirty="0"/>
              <a:t> </a:t>
            </a:r>
          </a:p>
          <a:p>
            <a:pPr marL="57150" lvl="1" indent="-57150" defTabSz="488950">
              <a:lnSpc>
                <a:spcPct val="90000"/>
              </a:lnSpc>
              <a:spcBef>
                <a:spcPct val="0"/>
              </a:spcBef>
              <a:spcAft>
                <a:spcPct val="15000"/>
              </a:spcAft>
            </a:pPr>
            <a:endParaRPr lang="en-US" sz="2400" b="1" dirty="0"/>
          </a:p>
          <a:p>
            <a:pPr marL="57150" lvl="1" indent="-57150" defTabSz="488950">
              <a:lnSpc>
                <a:spcPct val="90000"/>
              </a:lnSpc>
              <a:spcBef>
                <a:spcPct val="0"/>
              </a:spcBef>
              <a:spcAft>
                <a:spcPct val="15000"/>
              </a:spcAft>
            </a:pPr>
            <a:r>
              <a:rPr lang="en-US" sz="2000" b="1" dirty="0">
                <a:solidFill>
                  <a:schemeClr val="tx1"/>
                </a:solidFill>
              </a:rPr>
              <a:t>WHAT SUPPLIES ARE NEEDED? </a:t>
            </a:r>
          </a:p>
          <a:p>
            <a:pPr marL="114300" lvl="2" indent="-57150" defTabSz="488950">
              <a:lnSpc>
                <a:spcPct val="90000"/>
              </a:lnSpc>
              <a:spcBef>
                <a:spcPct val="0"/>
              </a:spcBef>
              <a:spcAft>
                <a:spcPct val="15000"/>
              </a:spcAft>
            </a:pPr>
            <a:r>
              <a:rPr lang="en-US" sz="2000" dirty="0"/>
              <a:t>A </a:t>
            </a:r>
            <a:r>
              <a:rPr lang="en-US" sz="2000" dirty="0">
                <a:solidFill>
                  <a:srgbClr val="FFFF00"/>
                </a:solidFill>
                <a:hlinkClick r:id="rId2" action="ppaction://hlinksldjump">
                  <a:extLst>
                    <a:ext uri="{A12FA001-AC4F-418D-AE19-62706E023703}">
                      <ahyp:hlinkClr xmlns:ahyp="http://schemas.microsoft.com/office/drawing/2018/hyperlinkcolor" val="tx"/>
                    </a:ext>
                  </a:extLst>
                </a:hlinkClick>
              </a:rPr>
              <a:t>swab</a:t>
            </a:r>
            <a:r>
              <a:rPr lang="en-US" sz="2000" dirty="0"/>
              <a:t> to collect the sample. </a:t>
            </a:r>
            <a:endParaRPr lang="en-US" sz="2000" dirty="0">
              <a:solidFill>
                <a:schemeClr val="tx1"/>
              </a:solidFill>
            </a:endParaRPr>
          </a:p>
          <a:p>
            <a:pPr marL="114300" lvl="2" indent="-57150" defTabSz="488950">
              <a:lnSpc>
                <a:spcPct val="90000"/>
              </a:lnSpc>
              <a:spcBef>
                <a:spcPct val="0"/>
              </a:spcBef>
              <a:spcAft>
                <a:spcPct val="15000"/>
              </a:spcAft>
            </a:pPr>
            <a:endParaRPr lang="en-US" sz="2000" dirty="0">
              <a:solidFill>
                <a:schemeClr val="tx1"/>
              </a:solidFill>
              <a:hlinkClick r:id="rId3" action="ppaction://hlinksldjump">
                <a:extLst>
                  <a:ext uri="{A12FA001-AC4F-418D-AE19-62706E023703}">
                    <ahyp:hlinkClr xmlns:ahyp="http://schemas.microsoft.com/office/drawing/2018/hyperlinkcolor" val="tx"/>
                  </a:ext>
                </a:extLst>
              </a:hlinkClick>
            </a:endParaRPr>
          </a:p>
          <a:p>
            <a:pPr marL="114300" lvl="2" indent="-57150" defTabSz="488950">
              <a:lnSpc>
                <a:spcPct val="90000"/>
              </a:lnSpc>
              <a:spcBef>
                <a:spcPct val="0"/>
              </a:spcBef>
              <a:spcAft>
                <a:spcPct val="15000"/>
              </a:spcAft>
            </a:pPr>
            <a:r>
              <a:rPr lang="en-US" sz="2000" dirty="0">
                <a:solidFill>
                  <a:srgbClr val="FFFF00"/>
                </a:solidFill>
                <a:hlinkClick r:id="rId3" action="ppaction://hlinksldjump">
                  <a:extLst>
                    <a:ext uri="{A12FA001-AC4F-418D-AE19-62706E023703}">
                      <ahyp:hlinkClr xmlns:ahyp="http://schemas.microsoft.com/office/drawing/2018/hyperlinkcolor" val="tx"/>
                    </a:ext>
                  </a:extLst>
                </a:hlinkClick>
              </a:rPr>
              <a:t>Transport Media</a:t>
            </a:r>
            <a:r>
              <a:rPr lang="en-US" sz="2000" dirty="0">
                <a:solidFill>
                  <a:srgbClr val="FFFF00"/>
                </a:solidFill>
              </a:rPr>
              <a:t> </a:t>
            </a:r>
            <a:r>
              <a:rPr lang="en-US" sz="2000" dirty="0"/>
              <a:t>in a collection tube to transport the sample without degradation. The swab carrying the sample is placed in a collection tube filled with transport media. </a:t>
            </a:r>
          </a:p>
          <a:p>
            <a:pPr marL="57150" lvl="1" indent="-57150" defTabSz="488950">
              <a:lnSpc>
                <a:spcPct val="90000"/>
              </a:lnSpc>
              <a:spcBef>
                <a:spcPct val="0"/>
              </a:spcBef>
              <a:spcAft>
                <a:spcPct val="15000"/>
              </a:spcAft>
            </a:pPr>
            <a:endParaRPr lang="en-US" sz="2400" b="1" dirty="0">
              <a:solidFill>
                <a:schemeClr val="accent1">
                  <a:lumMod val="50000"/>
                </a:schemeClr>
              </a:solidFill>
            </a:endParaRPr>
          </a:p>
          <a:p>
            <a:pPr marL="57150" lvl="1" indent="-57150" defTabSz="488950">
              <a:lnSpc>
                <a:spcPct val="90000"/>
              </a:lnSpc>
              <a:spcBef>
                <a:spcPct val="0"/>
              </a:spcBef>
              <a:spcAft>
                <a:spcPct val="15000"/>
              </a:spcAft>
            </a:pPr>
            <a:r>
              <a:rPr lang="en-US" sz="2400" b="1" dirty="0">
                <a:solidFill>
                  <a:schemeClr val="tx1"/>
                </a:solidFill>
              </a:rPr>
              <a:t>WHAT IS THE OUTCOME?   </a:t>
            </a:r>
            <a:r>
              <a:rPr lang="en-US" sz="2000" dirty="0"/>
              <a:t>A sample for PCR analysis</a:t>
            </a:r>
          </a:p>
        </p:txBody>
      </p:sp>
      <p:sp>
        <p:nvSpPr>
          <p:cNvPr id="11" name="Rectangle: Rounded Corners 10" descr="Return to PCR Test Process Overview&#10;">
            <a:hlinkClick r:id="rId4" action="ppaction://hlinksldjump" highlightClick="1"/>
            <a:extLst>
              <a:ext uri="{FF2B5EF4-FFF2-40B4-BE49-F238E27FC236}">
                <a16:creationId xmlns:a16="http://schemas.microsoft.com/office/drawing/2014/main" id="{9674BD0A-243C-4D66-9F7D-2D17A2D09C6B}"/>
              </a:ext>
            </a:extLst>
          </p:cNvPr>
          <p:cNvSpPr/>
          <p:nvPr/>
        </p:nvSpPr>
        <p:spPr>
          <a:xfrm>
            <a:off x="3246357" y="6122967"/>
            <a:ext cx="3640341" cy="512064"/>
          </a:xfrm>
          <a:prstGeom prst="roundRect">
            <a:avLst/>
          </a:prstGeom>
          <a:solidFill>
            <a:schemeClr val="accent6">
              <a:lumMod val="50000"/>
            </a:schemeClr>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dirty="0">
                <a:solidFill>
                  <a:schemeClr val="bg1"/>
                </a:solidFill>
              </a:rPr>
              <a:t>Return to PCR Test Process Overview</a:t>
            </a:r>
          </a:p>
        </p:txBody>
      </p:sp>
      <p:sp>
        <p:nvSpPr>
          <p:cNvPr id="12" name="Freeform: Shape 11" descr="1. Collect Specimen from Patient&#10;">
            <a:hlinkClick r:id="rId5" action="ppaction://hlinksldjump"/>
            <a:extLst>
              <a:ext uri="{FF2B5EF4-FFF2-40B4-BE49-F238E27FC236}">
                <a16:creationId xmlns:a16="http://schemas.microsoft.com/office/drawing/2014/main" id="{7F60988B-4F4D-4EB4-A760-7A741252DC9C}"/>
              </a:ext>
            </a:extLst>
          </p:cNvPr>
          <p:cNvSpPr/>
          <p:nvPr/>
        </p:nvSpPr>
        <p:spPr>
          <a:xfrm>
            <a:off x="775672" y="319600"/>
            <a:ext cx="1690656" cy="997136"/>
          </a:xfrm>
          <a:custGeom>
            <a:avLst/>
            <a:gdLst>
              <a:gd name="connsiteX0" fmla="*/ 0 w 1796794"/>
              <a:gd name="connsiteY0" fmla="*/ 58521 h 585208"/>
              <a:gd name="connsiteX1" fmla="*/ 58521 w 1796794"/>
              <a:gd name="connsiteY1" fmla="*/ 0 h 585208"/>
              <a:gd name="connsiteX2" fmla="*/ 1738273 w 1796794"/>
              <a:gd name="connsiteY2" fmla="*/ 0 h 585208"/>
              <a:gd name="connsiteX3" fmla="*/ 1796794 w 1796794"/>
              <a:gd name="connsiteY3" fmla="*/ 58521 h 585208"/>
              <a:gd name="connsiteX4" fmla="*/ 1796794 w 1796794"/>
              <a:gd name="connsiteY4" fmla="*/ 526687 h 585208"/>
              <a:gd name="connsiteX5" fmla="*/ 1738273 w 1796794"/>
              <a:gd name="connsiteY5" fmla="*/ 585208 h 585208"/>
              <a:gd name="connsiteX6" fmla="*/ 58521 w 1796794"/>
              <a:gd name="connsiteY6" fmla="*/ 585208 h 585208"/>
              <a:gd name="connsiteX7" fmla="*/ 0 w 1796794"/>
              <a:gd name="connsiteY7" fmla="*/ 526687 h 585208"/>
              <a:gd name="connsiteX8" fmla="*/ 0 w 1796794"/>
              <a:gd name="connsiteY8" fmla="*/ 58521 h 58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85208">
                <a:moveTo>
                  <a:pt x="0" y="58521"/>
                </a:moveTo>
                <a:cubicBezTo>
                  <a:pt x="0" y="26201"/>
                  <a:pt x="26201" y="0"/>
                  <a:pt x="58521" y="0"/>
                </a:cubicBezTo>
                <a:lnTo>
                  <a:pt x="1738273" y="0"/>
                </a:lnTo>
                <a:cubicBezTo>
                  <a:pt x="1770593" y="0"/>
                  <a:pt x="1796794" y="26201"/>
                  <a:pt x="1796794" y="58521"/>
                </a:cubicBezTo>
                <a:lnTo>
                  <a:pt x="1796794" y="526687"/>
                </a:lnTo>
                <a:cubicBezTo>
                  <a:pt x="1796794" y="559007"/>
                  <a:pt x="1770593" y="585208"/>
                  <a:pt x="1738273" y="585208"/>
                </a:cubicBezTo>
                <a:lnTo>
                  <a:pt x="58521" y="585208"/>
                </a:lnTo>
                <a:cubicBezTo>
                  <a:pt x="26201" y="585208"/>
                  <a:pt x="0" y="559007"/>
                  <a:pt x="0" y="526687"/>
                </a:cubicBezTo>
                <a:lnTo>
                  <a:pt x="0" y="58521"/>
                </a:lnTo>
                <a:close/>
              </a:path>
            </a:pathLst>
          </a:custGeom>
          <a:solidFill>
            <a:srgbClr val="A589D7"/>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248409" numCol="1" spcCol="1270" anchor="t" anchorCtr="0">
            <a:noAutofit/>
          </a:bodyPr>
          <a:lstStyle/>
          <a:p>
            <a:pPr marL="0" lvl="0" indent="0" algn="l" defTabSz="622300">
              <a:lnSpc>
                <a:spcPct val="90000"/>
              </a:lnSpc>
              <a:spcBef>
                <a:spcPct val="0"/>
              </a:spcBef>
              <a:spcAft>
                <a:spcPct val="35000"/>
              </a:spcAft>
              <a:buNone/>
            </a:pPr>
            <a:r>
              <a:rPr lang="en-US" sz="2000" b="1" kern="1200" dirty="0">
                <a:solidFill>
                  <a:schemeClr val="bg1"/>
                </a:solidFill>
              </a:rPr>
              <a:t>1. Collect Specimen from Patient</a:t>
            </a:r>
          </a:p>
        </p:txBody>
      </p:sp>
      <p:sp>
        <p:nvSpPr>
          <p:cNvPr id="13" name="Freeform: Shape 12">
            <a:extLst>
              <a:ext uri="{FF2B5EF4-FFF2-40B4-BE49-F238E27FC236}">
                <a16:creationId xmlns:a16="http://schemas.microsoft.com/office/drawing/2014/main" id="{26ABA062-F7F7-4677-9712-49CB8FB15B24}"/>
              </a:ext>
            </a:extLst>
          </p:cNvPr>
          <p:cNvSpPr/>
          <p:nvPr/>
        </p:nvSpPr>
        <p:spPr>
          <a:xfrm rot="19808">
            <a:off x="2713353" y="785210"/>
            <a:ext cx="532597" cy="143029"/>
          </a:xfrm>
          <a:custGeom>
            <a:avLst/>
            <a:gdLst>
              <a:gd name="connsiteX0" fmla="*/ 0 w 639150"/>
              <a:gd name="connsiteY0" fmla="*/ 77456 h 387279"/>
              <a:gd name="connsiteX1" fmla="*/ 445511 w 639150"/>
              <a:gd name="connsiteY1" fmla="*/ 77456 h 387279"/>
              <a:gd name="connsiteX2" fmla="*/ 445511 w 639150"/>
              <a:gd name="connsiteY2" fmla="*/ 0 h 387279"/>
              <a:gd name="connsiteX3" fmla="*/ 639150 w 639150"/>
              <a:gd name="connsiteY3" fmla="*/ 193640 h 387279"/>
              <a:gd name="connsiteX4" fmla="*/ 445511 w 639150"/>
              <a:gd name="connsiteY4" fmla="*/ 387279 h 387279"/>
              <a:gd name="connsiteX5" fmla="*/ 445511 w 639150"/>
              <a:gd name="connsiteY5" fmla="*/ 309823 h 387279"/>
              <a:gd name="connsiteX6" fmla="*/ 0 w 639150"/>
              <a:gd name="connsiteY6" fmla="*/ 309823 h 387279"/>
              <a:gd name="connsiteX7" fmla="*/ 0 w 639150"/>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50" h="387279">
                <a:moveTo>
                  <a:pt x="0" y="77456"/>
                </a:moveTo>
                <a:lnTo>
                  <a:pt x="445511" y="77456"/>
                </a:lnTo>
                <a:lnTo>
                  <a:pt x="445511" y="0"/>
                </a:lnTo>
                <a:lnTo>
                  <a:pt x="639150" y="193640"/>
                </a:lnTo>
                <a:lnTo>
                  <a:pt x="445511" y="387279"/>
                </a:lnTo>
                <a:lnTo>
                  <a:pt x="445511"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7455" rIns="116183"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4" name="Freeform: Shape 13">
            <a:hlinkClick r:id="rId6" action="ppaction://hlinksldjump"/>
            <a:extLst>
              <a:ext uri="{FF2B5EF4-FFF2-40B4-BE49-F238E27FC236}">
                <a16:creationId xmlns:a16="http://schemas.microsoft.com/office/drawing/2014/main" id="{D5710144-9784-4101-B5CA-2B577EDEDBB0}"/>
              </a:ext>
            </a:extLst>
          </p:cNvPr>
          <p:cNvSpPr/>
          <p:nvPr/>
        </p:nvSpPr>
        <p:spPr>
          <a:xfrm>
            <a:off x="3604870" y="320040"/>
            <a:ext cx="1690656" cy="996696"/>
          </a:xfrm>
          <a:custGeom>
            <a:avLst/>
            <a:gdLst>
              <a:gd name="connsiteX0" fmla="*/ 0 w 1796794"/>
              <a:gd name="connsiteY0" fmla="*/ 54024 h 540240"/>
              <a:gd name="connsiteX1" fmla="*/ 54024 w 1796794"/>
              <a:gd name="connsiteY1" fmla="*/ 0 h 540240"/>
              <a:gd name="connsiteX2" fmla="*/ 1742770 w 1796794"/>
              <a:gd name="connsiteY2" fmla="*/ 0 h 540240"/>
              <a:gd name="connsiteX3" fmla="*/ 1796794 w 1796794"/>
              <a:gd name="connsiteY3" fmla="*/ 54024 h 540240"/>
              <a:gd name="connsiteX4" fmla="*/ 1796794 w 1796794"/>
              <a:gd name="connsiteY4" fmla="*/ 486216 h 540240"/>
              <a:gd name="connsiteX5" fmla="*/ 1742770 w 1796794"/>
              <a:gd name="connsiteY5" fmla="*/ 540240 h 540240"/>
              <a:gd name="connsiteX6" fmla="*/ 54024 w 1796794"/>
              <a:gd name="connsiteY6" fmla="*/ 540240 h 540240"/>
              <a:gd name="connsiteX7" fmla="*/ 0 w 1796794"/>
              <a:gd name="connsiteY7" fmla="*/ 486216 h 540240"/>
              <a:gd name="connsiteX8" fmla="*/ 0 w 1796794"/>
              <a:gd name="connsiteY8" fmla="*/ 54024 h 5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40240">
                <a:moveTo>
                  <a:pt x="0" y="54024"/>
                </a:moveTo>
                <a:cubicBezTo>
                  <a:pt x="0" y="24187"/>
                  <a:pt x="24187" y="0"/>
                  <a:pt x="54024" y="0"/>
                </a:cubicBezTo>
                <a:lnTo>
                  <a:pt x="1742770" y="0"/>
                </a:lnTo>
                <a:cubicBezTo>
                  <a:pt x="1772607" y="0"/>
                  <a:pt x="1796794" y="24187"/>
                  <a:pt x="1796794" y="54024"/>
                </a:cubicBezTo>
                <a:lnTo>
                  <a:pt x="1796794" y="486216"/>
                </a:lnTo>
                <a:cubicBezTo>
                  <a:pt x="1796794" y="516053"/>
                  <a:pt x="1772607" y="540240"/>
                  <a:pt x="1742770" y="540240"/>
                </a:cubicBezTo>
                <a:lnTo>
                  <a:pt x="54024" y="540240"/>
                </a:lnTo>
                <a:cubicBezTo>
                  <a:pt x="24187" y="540240"/>
                  <a:pt x="0" y="516053"/>
                  <a:pt x="0" y="486216"/>
                </a:cubicBezTo>
                <a:lnTo>
                  <a:pt x="0" y="54024"/>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233420" numCol="1" spcCol="1270" anchor="t" anchorCtr="0">
            <a:noAutofit/>
          </a:bodyPr>
          <a:lstStyle/>
          <a:p>
            <a:pPr marL="0" lvl="0" indent="0" algn="l" defTabSz="622300">
              <a:lnSpc>
                <a:spcPct val="90000"/>
              </a:lnSpc>
              <a:spcBef>
                <a:spcPct val="0"/>
              </a:spcBef>
              <a:spcAft>
                <a:spcPct val="35000"/>
              </a:spcAft>
              <a:buNone/>
            </a:pPr>
            <a:r>
              <a:rPr lang="en-US" sz="2000" b="1" kern="1200" dirty="0"/>
              <a:t>2. RNA Nucleic Acid Extraction</a:t>
            </a:r>
          </a:p>
        </p:txBody>
      </p:sp>
      <p:sp>
        <p:nvSpPr>
          <p:cNvPr id="15" name="Freeform: Shape 14">
            <a:extLst>
              <a:ext uri="{FF2B5EF4-FFF2-40B4-BE49-F238E27FC236}">
                <a16:creationId xmlns:a16="http://schemas.microsoft.com/office/drawing/2014/main" id="{87B10D03-9C48-4BCD-A814-14F3F7D5D15B}"/>
              </a:ext>
            </a:extLst>
          </p:cNvPr>
          <p:cNvSpPr/>
          <p:nvPr/>
        </p:nvSpPr>
        <p:spPr>
          <a:xfrm rot="21588787">
            <a:off x="5629571" y="784371"/>
            <a:ext cx="424948" cy="143029"/>
          </a:xfrm>
          <a:custGeom>
            <a:avLst/>
            <a:gdLst>
              <a:gd name="connsiteX0" fmla="*/ 0 w 451626"/>
              <a:gd name="connsiteY0" fmla="*/ 77456 h 387279"/>
              <a:gd name="connsiteX1" fmla="*/ 257987 w 451626"/>
              <a:gd name="connsiteY1" fmla="*/ 77456 h 387279"/>
              <a:gd name="connsiteX2" fmla="*/ 257987 w 451626"/>
              <a:gd name="connsiteY2" fmla="*/ 0 h 387279"/>
              <a:gd name="connsiteX3" fmla="*/ 451626 w 451626"/>
              <a:gd name="connsiteY3" fmla="*/ 193640 h 387279"/>
              <a:gd name="connsiteX4" fmla="*/ 257987 w 451626"/>
              <a:gd name="connsiteY4" fmla="*/ 387279 h 387279"/>
              <a:gd name="connsiteX5" fmla="*/ 257987 w 451626"/>
              <a:gd name="connsiteY5" fmla="*/ 309823 h 387279"/>
              <a:gd name="connsiteX6" fmla="*/ 0 w 451626"/>
              <a:gd name="connsiteY6" fmla="*/ 309823 h 387279"/>
              <a:gd name="connsiteX7" fmla="*/ 0 w 451626"/>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26" h="387279">
                <a:moveTo>
                  <a:pt x="0" y="77456"/>
                </a:moveTo>
                <a:lnTo>
                  <a:pt x="257987" y="77456"/>
                </a:lnTo>
                <a:lnTo>
                  <a:pt x="257987" y="0"/>
                </a:lnTo>
                <a:lnTo>
                  <a:pt x="451626" y="193640"/>
                </a:lnTo>
                <a:lnTo>
                  <a:pt x="257987" y="387279"/>
                </a:lnTo>
                <a:lnTo>
                  <a:pt x="257987"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77455" rIns="116184"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6" name="Freeform: Shape 15">
            <a:hlinkClick r:id="rId7" action="ppaction://hlinksldjump"/>
            <a:extLst>
              <a:ext uri="{FF2B5EF4-FFF2-40B4-BE49-F238E27FC236}">
                <a16:creationId xmlns:a16="http://schemas.microsoft.com/office/drawing/2014/main" id="{16F7451F-3D6B-4A25-96FD-49450AA6108F}"/>
              </a:ext>
            </a:extLst>
          </p:cNvPr>
          <p:cNvSpPr/>
          <p:nvPr/>
        </p:nvSpPr>
        <p:spPr>
          <a:xfrm>
            <a:off x="6427306" y="320040"/>
            <a:ext cx="1690656" cy="997136"/>
          </a:xfrm>
          <a:custGeom>
            <a:avLst/>
            <a:gdLst>
              <a:gd name="connsiteX0" fmla="*/ 0 w 1796794"/>
              <a:gd name="connsiteY0" fmla="*/ 57119 h 571185"/>
              <a:gd name="connsiteX1" fmla="*/ 57119 w 1796794"/>
              <a:gd name="connsiteY1" fmla="*/ 0 h 571185"/>
              <a:gd name="connsiteX2" fmla="*/ 1739676 w 1796794"/>
              <a:gd name="connsiteY2" fmla="*/ 0 h 571185"/>
              <a:gd name="connsiteX3" fmla="*/ 1796795 w 1796794"/>
              <a:gd name="connsiteY3" fmla="*/ 57119 h 571185"/>
              <a:gd name="connsiteX4" fmla="*/ 1796794 w 1796794"/>
              <a:gd name="connsiteY4" fmla="*/ 514067 h 571185"/>
              <a:gd name="connsiteX5" fmla="*/ 1739675 w 1796794"/>
              <a:gd name="connsiteY5" fmla="*/ 571186 h 571185"/>
              <a:gd name="connsiteX6" fmla="*/ 57119 w 1796794"/>
              <a:gd name="connsiteY6" fmla="*/ 571185 h 571185"/>
              <a:gd name="connsiteX7" fmla="*/ 0 w 1796794"/>
              <a:gd name="connsiteY7" fmla="*/ 514066 h 571185"/>
              <a:gd name="connsiteX8" fmla="*/ 0 w 1796794"/>
              <a:gd name="connsiteY8" fmla="*/ 57119 h 5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71185">
                <a:moveTo>
                  <a:pt x="0" y="57119"/>
                </a:moveTo>
                <a:cubicBezTo>
                  <a:pt x="0" y="25573"/>
                  <a:pt x="25573" y="0"/>
                  <a:pt x="57119" y="0"/>
                </a:cubicBezTo>
                <a:lnTo>
                  <a:pt x="1739676" y="0"/>
                </a:lnTo>
                <a:cubicBezTo>
                  <a:pt x="1771222" y="0"/>
                  <a:pt x="1796795" y="25573"/>
                  <a:pt x="1796795" y="57119"/>
                </a:cubicBezTo>
                <a:cubicBezTo>
                  <a:pt x="1796795" y="209435"/>
                  <a:pt x="1796794" y="361751"/>
                  <a:pt x="1796794" y="514067"/>
                </a:cubicBezTo>
                <a:cubicBezTo>
                  <a:pt x="1796794" y="545613"/>
                  <a:pt x="1771221" y="571186"/>
                  <a:pt x="1739675" y="571186"/>
                </a:cubicBezTo>
                <a:lnTo>
                  <a:pt x="57119" y="571185"/>
                </a:lnTo>
                <a:cubicBezTo>
                  <a:pt x="25573" y="571185"/>
                  <a:pt x="0" y="545612"/>
                  <a:pt x="0" y="514066"/>
                </a:cubicBezTo>
                <a:lnTo>
                  <a:pt x="0" y="57119"/>
                </a:lnTo>
                <a:close/>
              </a:path>
            </a:pathLst>
          </a:custGeom>
          <a:solidFill>
            <a:schemeClr val="bg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243735" numCol="1" spcCol="1270" anchor="t" anchorCtr="0">
            <a:noAutofit/>
          </a:bodyPr>
          <a:lstStyle/>
          <a:p>
            <a:pPr marL="0" lvl="0" indent="0" algn="l" defTabSz="622300">
              <a:lnSpc>
                <a:spcPct val="90000"/>
              </a:lnSpc>
              <a:spcBef>
                <a:spcPct val="0"/>
              </a:spcBef>
              <a:spcAft>
                <a:spcPct val="35000"/>
              </a:spcAft>
              <a:buNone/>
            </a:pPr>
            <a:r>
              <a:rPr lang="en-US" sz="2000" b="1" kern="1200" dirty="0"/>
              <a:t>3. RT-PCR Amplification</a:t>
            </a:r>
          </a:p>
        </p:txBody>
      </p:sp>
      <p:sp>
        <p:nvSpPr>
          <p:cNvPr id="17" name="Freeform: Shape 16">
            <a:extLst>
              <a:ext uri="{FF2B5EF4-FFF2-40B4-BE49-F238E27FC236}">
                <a16:creationId xmlns:a16="http://schemas.microsoft.com/office/drawing/2014/main" id="{8FC106E1-ECE7-4449-921B-301D94BCED46}"/>
              </a:ext>
            </a:extLst>
          </p:cNvPr>
          <p:cNvSpPr/>
          <p:nvPr/>
        </p:nvSpPr>
        <p:spPr>
          <a:xfrm rot="21567183">
            <a:off x="8449725" y="765693"/>
            <a:ext cx="515834" cy="143029"/>
          </a:xfrm>
          <a:custGeom>
            <a:avLst/>
            <a:gdLst>
              <a:gd name="connsiteX0" fmla="*/ 0 w 548218"/>
              <a:gd name="connsiteY0" fmla="*/ 77456 h 387279"/>
              <a:gd name="connsiteX1" fmla="*/ 354579 w 548218"/>
              <a:gd name="connsiteY1" fmla="*/ 77456 h 387279"/>
              <a:gd name="connsiteX2" fmla="*/ 354579 w 548218"/>
              <a:gd name="connsiteY2" fmla="*/ 0 h 387279"/>
              <a:gd name="connsiteX3" fmla="*/ 548218 w 548218"/>
              <a:gd name="connsiteY3" fmla="*/ 193640 h 387279"/>
              <a:gd name="connsiteX4" fmla="*/ 354579 w 548218"/>
              <a:gd name="connsiteY4" fmla="*/ 387279 h 387279"/>
              <a:gd name="connsiteX5" fmla="*/ 354579 w 548218"/>
              <a:gd name="connsiteY5" fmla="*/ 309823 h 387279"/>
              <a:gd name="connsiteX6" fmla="*/ 0 w 548218"/>
              <a:gd name="connsiteY6" fmla="*/ 309823 h 387279"/>
              <a:gd name="connsiteX7" fmla="*/ 0 w 548218"/>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218" h="387279">
                <a:moveTo>
                  <a:pt x="0" y="77456"/>
                </a:moveTo>
                <a:lnTo>
                  <a:pt x="354579" y="77456"/>
                </a:lnTo>
                <a:lnTo>
                  <a:pt x="354579" y="0"/>
                </a:lnTo>
                <a:lnTo>
                  <a:pt x="548218" y="193640"/>
                </a:lnTo>
                <a:lnTo>
                  <a:pt x="354579" y="387279"/>
                </a:lnTo>
                <a:lnTo>
                  <a:pt x="354579"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7456" rIns="116183" bIns="77455"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8" name="Freeform: Shape 17">
            <a:hlinkClick r:id="rId8" action="ppaction://hlinksldjump"/>
            <a:extLst>
              <a:ext uri="{FF2B5EF4-FFF2-40B4-BE49-F238E27FC236}">
                <a16:creationId xmlns:a16="http://schemas.microsoft.com/office/drawing/2014/main" id="{9A646D24-CDCA-4CC1-91E7-B8992BDA349B}"/>
              </a:ext>
            </a:extLst>
          </p:cNvPr>
          <p:cNvSpPr/>
          <p:nvPr/>
        </p:nvSpPr>
        <p:spPr>
          <a:xfrm>
            <a:off x="9258428" y="320040"/>
            <a:ext cx="1690671" cy="997136"/>
          </a:xfrm>
          <a:custGeom>
            <a:avLst/>
            <a:gdLst>
              <a:gd name="connsiteX0" fmla="*/ 0 w 1796810"/>
              <a:gd name="connsiteY0" fmla="*/ 62760 h 627601"/>
              <a:gd name="connsiteX1" fmla="*/ 62760 w 1796810"/>
              <a:gd name="connsiteY1" fmla="*/ 0 h 627601"/>
              <a:gd name="connsiteX2" fmla="*/ 1734050 w 1796810"/>
              <a:gd name="connsiteY2" fmla="*/ 0 h 627601"/>
              <a:gd name="connsiteX3" fmla="*/ 1796810 w 1796810"/>
              <a:gd name="connsiteY3" fmla="*/ 62760 h 627601"/>
              <a:gd name="connsiteX4" fmla="*/ 1796810 w 1796810"/>
              <a:gd name="connsiteY4" fmla="*/ 564841 h 627601"/>
              <a:gd name="connsiteX5" fmla="*/ 1734050 w 1796810"/>
              <a:gd name="connsiteY5" fmla="*/ 627601 h 627601"/>
              <a:gd name="connsiteX6" fmla="*/ 62760 w 1796810"/>
              <a:gd name="connsiteY6" fmla="*/ 627601 h 627601"/>
              <a:gd name="connsiteX7" fmla="*/ 0 w 1796810"/>
              <a:gd name="connsiteY7" fmla="*/ 564841 h 627601"/>
              <a:gd name="connsiteX8" fmla="*/ 0 w 1796810"/>
              <a:gd name="connsiteY8" fmla="*/ 62760 h 6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810" h="627601">
                <a:moveTo>
                  <a:pt x="0" y="62760"/>
                </a:moveTo>
                <a:cubicBezTo>
                  <a:pt x="0" y="28099"/>
                  <a:pt x="28099" y="0"/>
                  <a:pt x="62760" y="0"/>
                </a:cubicBezTo>
                <a:lnTo>
                  <a:pt x="1734050" y="0"/>
                </a:lnTo>
                <a:cubicBezTo>
                  <a:pt x="1768711" y="0"/>
                  <a:pt x="1796810" y="28099"/>
                  <a:pt x="1796810" y="62760"/>
                </a:cubicBezTo>
                <a:lnTo>
                  <a:pt x="1796810" y="564841"/>
                </a:lnTo>
                <a:cubicBezTo>
                  <a:pt x="1796810" y="599502"/>
                  <a:pt x="1768711" y="627601"/>
                  <a:pt x="1734050" y="627601"/>
                </a:cubicBezTo>
                <a:lnTo>
                  <a:pt x="62760" y="627601"/>
                </a:lnTo>
                <a:cubicBezTo>
                  <a:pt x="28099" y="627601"/>
                  <a:pt x="0" y="599502"/>
                  <a:pt x="0" y="564841"/>
                </a:cubicBezTo>
                <a:lnTo>
                  <a:pt x="0" y="62760"/>
                </a:ln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99568" rIns="99568" bIns="262541" numCol="1" spcCol="1270" anchor="t" anchorCtr="0">
            <a:noAutofit/>
          </a:bodyPr>
          <a:lstStyle/>
          <a:p>
            <a:pPr marL="0" lvl="0" indent="0" algn="l" defTabSz="622300">
              <a:lnSpc>
                <a:spcPct val="90000"/>
              </a:lnSpc>
              <a:spcBef>
                <a:spcPct val="0"/>
              </a:spcBef>
              <a:spcAft>
                <a:spcPct val="35000"/>
              </a:spcAft>
              <a:buNone/>
            </a:pPr>
            <a:r>
              <a:rPr lang="en-US" sz="2000" b="1" kern="1200" dirty="0"/>
              <a:t>4. Results Reporting</a:t>
            </a:r>
          </a:p>
        </p:txBody>
      </p:sp>
      <p:pic>
        <p:nvPicPr>
          <p:cNvPr id="19" name="Picture 2">
            <a:extLst>
              <a:ext uri="{FF2B5EF4-FFF2-40B4-BE49-F238E27FC236}">
                <a16:creationId xmlns:a16="http://schemas.microsoft.com/office/drawing/2014/main" id="{9E031907-CB40-44D0-A17A-A6110DDAEB2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Rounded Corners 22" descr="Additional Resources&#10;">
            <a:hlinkClick r:id="rId10" action="ppaction://hlinksldjump"/>
            <a:extLst>
              <a:ext uri="{FF2B5EF4-FFF2-40B4-BE49-F238E27FC236}">
                <a16:creationId xmlns:a16="http://schemas.microsoft.com/office/drawing/2014/main" id="{E97818B4-5DD8-48D8-93ED-7912DE95B37D}"/>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8" name="Rectangle: Rounded Corners 27" descr="Return to the Main Menu&#10;">
            <a:hlinkClick r:id="rId11" action="ppaction://hlinksldjump"/>
            <a:extLst>
              <a:ext uri="{FF2B5EF4-FFF2-40B4-BE49-F238E27FC236}">
                <a16:creationId xmlns:a16="http://schemas.microsoft.com/office/drawing/2014/main" id="{CE02433F-E638-4A06-BE2F-7CC3401F37B4}"/>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1" name="Rectangle: Rounded Corners 20" descr="Return to FDA FAQ&#10;">
            <a:hlinkClick r:id="rId12"/>
            <a:extLst>
              <a:ext uri="{FF2B5EF4-FFF2-40B4-BE49-F238E27FC236}">
                <a16:creationId xmlns:a16="http://schemas.microsoft.com/office/drawing/2014/main" id="{8515E945-DF60-46E1-A558-072431A4A546}"/>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278629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descr="INPUT FOR THIS STEP? A sample for PCR analysis&#10; &#10;WHAT SUPPLIES ARE NEEDED? &#10;Extraction System&#10;Extraction Reagents&#10;Lysis Buffer&#10;RNA Extraction Control &#10;Human Specimen Control    &#10;Positive Control specific to SARS-CoV-2    &#10; &#10;WHAT IS THE OUTCOME?   Extracted nucleic acids">
            <a:extLst>
              <a:ext uri="{FF2B5EF4-FFF2-40B4-BE49-F238E27FC236}">
                <a16:creationId xmlns:a16="http://schemas.microsoft.com/office/drawing/2014/main" id="{2387E8A0-45AA-4CED-9617-FBF63036C189}"/>
              </a:ext>
            </a:extLst>
          </p:cNvPr>
          <p:cNvSpPr/>
          <p:nvPr/>
        </p:nvSpPr>
        <p:spPr>
          <a:xfrm>
            <a:off x="1828800" y="1586962"/>
            <a:ext cx="7374905" cy="4244883"/>
          </a:xfrm>
          <a:custGeom>
            <a:avLst/>
            <a:gdLst>
              <a:gd name="connsiteX0" fmla="*/ 0 w 2075418"/>
              <a:gd name="connsiteY0" fmla="*/ 207542 h 3448442"/>
              <a:gd name="connsiteX1" fmla="*/ 207542 w 2075418"/>
              <a:gd name="connsiteY1" fmla="*/ 0 h 3448442"/>
              <a:gd name="connsiteX2" fmla="*/ 1867876 w 2075418"/>
              <a:gd name="connsiteY2" fmla="*/ 0 h 3448442"/>
              <a:gd name="connsiteX3" fmla="*/ 2075418 w 2075418"/>
              <a:gd name="connsiteY3" fmla="*/ 207542 h 3448442"/>
              <a:gd name="connsiteX4" fmla="*/ 2075418 w 2075418"/>
              <a:gd name="connsiteY4" fmla="*/ 3240900 h 3448442"/>
              <a:gd name="connsiteX5" fmla="*/ 1867876 w 2075418"/>
              <a:gd name="connsiteY5" fmla="*/ 3448442 h 3448442"/>
              <a:gd name="connsiteX6" fmla="*/ 207542 w 2075418"/>
              <a:gd name="connsiteY6" fmla="*/ 3448442 h 3448442"/>
              <a:gd name="connsiteX7" fmla="*/ 0 w 2075418"/>
              <a:gd name="connsiteY7" fmla="*/ 3240900 h 3448442"/>
              <a:gd name="connsiteX8" fmla="*/ 0 w 2075418"/>
              <a:gd name="connsiteY8" fmla="*/ 207542 h 34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418" h="3448442">
                <a:moveTo>
                  <a:pt x="0" y="207542"/>
                </a:moveTo>
                <a:cubicBezTo>
                  <a:pt x="0" y="92920"/>
                  <a:pt x="92920" y="0"/>
                  <a:pt x="207542" y="0"/>
                </a:cubicBezTo>
                <a:lnTo>
                  <a:pt x="1867876" y="0"/>
                </a:lnTo>
                <a:cubicBezTo>
                  <a:pt x="1982498" y="0"/>
                  <a:pt x="2075418" y="92920"/>
                  <a:pt x="2075418" y="207542"/>
                </a:cubicBezTo>
                <a:lnTo>
                  <a:pt x="2075418" y="3240900"/>
                </a:lnTo>
                <a:cubicBezTo>
                  <a:pt x="2075418" y="3355522"/>
                  <a:pt x="1982498" y="3448442"/>
                  <a:pt x="1867876" y="3448442"/>
                </a:cubicBezTo>
                <a:lnTo>
                  <a:pt x="207542" y="3448442"/>
                </a:lnTo>
                <a:cubicBezTo>
                  <a:pt x="92920" y="3448442"/>
                  <a:pt x="0" y="3355522"/>
                  <a:pt x="0" y="3240900"/>
                </a:cubicBezTo>
                <a:lnTo>
                  <a:pt x="0" y="207542"/>
                </a:lnTo>
                <a:close/>
              </a:path>
            </a:pathLst>
          </a:custGeom>
          <a:solidFill>
            <a:srgbClr val="6AA34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39019" tIns="139019" rIns="139019" bIns="139019" numCol="1" spcCol="1270" anchor="t" anchorCtr="0">
            <a:noAutofit/>
          </a:bodyPr>
          <a:lstStyle/>
          <a:p>
            <a:pPr marL="57150" lvl="1" indent="-57150" defTabSz="488950">
              <a:lnSpc>
                <a:spcPct val="90000"/>
              </a:lnSpc>
              <a:spcBef>
                <a:spcPct val="0"/>
              </a:spcBef>
              <a:spcAft>
                <a:spcPct val="15000"/>
              </a:spcAft>
            </a:pPr>
            <a:r>
              <a:rPr lang="en-US" sz="2400" b="1" dirty="0">
                <a:solidFill>
                  <a:schemeClr val="tx1"/>
                </a:solidFill>
              </a:rPr>
              <a:t>INPUT FOR THIS STEP? </a:t>
            </a:r>
            <a:r>
              <a:rPr lang="en-US" sz="2000" b="0" kern="1200" dirty="0"/>
              <a:t>A sample for PCR analysis</a:t>
            </a:r>
          </a:p>
          <a:p>
            <a:pPr marL="57150" lvl="1" indent="-57150" algn="l" defTabSz="488950">
              <a:lnSpc>
                <a:spcPct val="90000"/>
              </a:lnSpc>
              <a:spcBef>
                <a:spcPct val="0"/>
              </a:spcBef>
              <a:spcAft>
                <a:spcPct val="15000"/>
              </a:spcAft>
              <a:buNone/>
            </a:pPr>
            <a:r>
              <a:rPr lang="en-US" sz="2000" b="1" kern="1200" dirty="0"/>
              <a:t> </a:t>
            </a:r>
          </a:p>
          <a:p>
            <a:pPr marL="57150" lvl="1" indent="-57150" algn="l" defTabSz="488950">
              <a:lnSpc>
                <a:spcPct val="90000"/>
              </a:lnSpc>
              <a:spcBef>
                <a:spcPct val="0"/>
              </a:spcBef>
              <a:spcAft>
                <a:spcPct val="15000"/>
              </a:spcAft>
              <a:buNone/>
            </a:pPr>
            <a:r>
              <a:rPr lang="en-US" sz="2000" b="1" kern="1200" dirty="0">
                <a:solidFill>
                  <a:schemeClr val="tx1"/>
                </a:solidFill>
              </a:rPr>
              <a:t>WHAT SUPPLIES ARE NEEDED? </a:t>
            </a:r>
          </a:p>
          <a:p>
            <a:pPr marL="114300" lvl="2" indent="-57150" defTabSz="488950">
              <a:lnSpc>
                <a:spcPct val="90000"/>
              </a:lnSpc>
              <a:spcBef>
                <a:spcPct val="0"/>
              </a:spcBef>
              <a:spcAft>
                <a:spcPct val="15000"/>
              </a:spcAft>
            </a:pPr>
            <a:r>
              <a:rPr lang="en-US" sz="2000" dirty="0"/>
              <a:t>Extraction System</a:t>
            </a:r>
          </a:p>
          <a:p>
            <a:pPr marL="114300" lvl="2" indent="-57150" defTabSz="488950">
              <a:lnSpc>
                <a:spcPct val="90000"/>
              </a:lnSpc>
              <a:spcBef>
                <a:spcPct val="0"/>
              </a:spcBef>
              <a:spcAft>
                <a:spcPct val="15000"/>
              </a:spcAft>
            </a:pPr>
            <a:r>
              <a:rPr lang="en-US" sz="2000" dirty="0"/>
              <a:t>Extraction Reagents</a:t>
            </a:r>
          </a:p>
          <a:p>
            <a:pPr marL="400050" lvl="2" indent="-342900" defTabSz="488950">
              <a:lnSpc>
                <a:spcPct val="90000"/>
              </a:lnSpc>
              <a:spcBef>
                <a:spcPct val="0"/>
              </a:spcBef>
              <a:spcAft>
                <a:spcPct val="15000"/>
              </a:spcAft>
              <a:buFont typeface="Arial" panose="020B0604020202020204" pitchFamily="34" charset="0"/>
              <a:buChar char="•"/>
            </a:pPr>
            <a:r>
              <a:rPr lang="en-US" sz="2000" dirty="0"/>
              <a:t>Lysis Buffer</a:t>
            </a:r>
          </a:p>
          <a:p>
            <a:pPr marL="400050" lvl="2" indent="-342900" defTabSz="488950">
              <a:lnSpc>
                <a:spcPct val="90000"/>
              </a:lnSpc>
              <a:spcBef>
                <a:spcPct val="0"/>
              </a:spcBef>
              <a:spcAft>
                <a:spcPct val="15000"/>
              </a:spcAft>
              <a:buFont typeface="Arial" panose="020B0604020202020204" pitchFamily="34" charset="0"/>
              <a:buChar char="•"/>
            </a:pPr>
            <a:r>
              <a:rPr lang="en-US" sz="2000" dirty="0"/>
              <a:t>RNA Extraction Control </a:t>
            </a:r>
          </a:p>
          <a:p>
            <a:pPr marL="400050" lvl="2" indent="-342900" defTabSz="488950">
              <a:lnSpc>
                <a:spcPct val="90000"/>
              </a:lnSpc>
              <a:spcBef>
                <a:spcPct val="0"/>
              </a:spcBef>
              <a:spcAft>
                <a:spcPct val="15000"/>
              </a:spcAft>
              <a:buFont typeface="Arial" panose="020B0604020202020204" pitchFamily="34" charset="0"/>
              <a:buChar char="•"/>
            </a:pPr>
            <a:r>
              <a:rPr lang="en-US" sz="2000" dirty="0"/>
              <a:t>Human Specimen Control    </a:t>
            </a:r>
          </a:p>
          <a:p>
            <a:pPr marL="400050" lvl="2" indent="-342900" defTabSz="488950">
              <a:lnSpc>
                <a:spcPct val="90000"/>
              </a:lnSpc>
              <a:spcBef>
                <a:spcPct val="0"/>
              </a:spcBef>
              <a:spcAft>
                <a:spcPct val="15000"/>
              </a:spcAft>
              <a:buFont typeface="Arial" panose="020B0604020202020204" pitchFamily="34" charset="0"/>
              <a:buChar char="•"/>
            </a:pPr>
            <a:r>
              <a:rPr lang="en-US" sz="2000" dirty="0">
                <a:solidFill>
                  <a:schemeClr val="bg1"/>
                </a:solidFill>
              </a:rPr>
              <a:t>Positive Control specific to SARS-CoV-2    </a:t>
            </a:r>
          </a:p>
          <a:p>
            <a:pPr marL="57150" lvl="1" indent="-57150" algn="l" defTabSz="488950">
              <a:lnSpc>
                <a:spcPct val="90000"/>
              </a:lnSpc>
              <a:spcBef>
                <a:spcPct val="0"/>
              </a:spcBef>
              <a:spcAft>
                <a:spcPct val="15000"/>
              </a:spcAft>
              <a:buNone/>
            </a:pPr>
            <a:r>
              <a:rPr lang="en-US" sz="2000" b="1" kern="1200" dirty="0">
                <a:solidFill>
                  <a:schemeClr val="accent1"/>
                </a:solidFill>
              </a:rPr>
              <a:t> </a:t>
            </a:r>
            <a:endParaRPr lang="en-US" sz="2000" b="1" kern="1200" dirty="0">
              <a:solidFill>
                <a:schemeClr val="accent6">
                  <a:lumMod val="50000"/>
                </a:schemeClr>
              </a:solidFill>
            </a:endParaRPr>
          </a:p>
          <a:p>
            <a:pPr marL="57150" lvl="1" indent="-57150" algn="l" defTabSz="488950">
              <a:lnSpc>
                <a:spcPct val="90000"/>
              </a:lnSpc>
              <a:spcBef>
                <a:spcPct val="0"/>
              </a:spcBef>
              <a:spcAft>
                <a:spcPct val="15000"/>
              </a:spcAft>
              <a:buNone/>
            </a:pPr>
            <a:r>
              <a:rPr lang="en-US" sz="2400" b="1" dirty="0">
                <a:solidFill>
                  <a:schemeClr val="tx1"/>
                </a:solidFill>
              </a:rPr>
              <a:t>WHAT IS THE OUTCOME?   </a:t>
            </a:r>
            <a:r>
              <a:rPr lang="en-US" sz="2000" kern="1200" dirty="0"/>
              <a:t>Extracted nucleic acids</a:t>
            </a:r>
          </a:p>
        </p:txBody>
      </p:sp>
      <p:sp>
        <p:nvSpPr>
          <p:cNvPr id="11" name="Freeform: Shape 10">
            <a:hlinkClick r:id="rId2" action="ppaction://hlinksldjump"/>
            <a:extLst>
              <a:ext uri="{FF2B5EF4-FFF2-40B4-BE49-F238E27FC236}">
                <a16:creationId xmlns:a16="http://schemas.microsoft.com/office/drawing/2014/main" id="{4A17ADC4-3B79-4533-87EA-D6B53DE15DBC}"/>
              </a:ext>
            </a:extLst>
          </p:cNvPr>
          <p:cNvSpPr/>
          <p:nvPr/>
        </p:nvSpPr>
        <p:spPr>
          <a:xfrm>
            <a:off x="777240" y="320040"/>
            <a:ext cx="1691640" cy="996696"/>
          </a:xfrm>
          <a:custGeom>
            <a:avLst/>
            <a:gdLst>
              <a:gd name="connsiteX0" fmla="*/ 0 w 1796794"/>
              <a:gd name="connsiteY0" fmla="*/ 58521 h 585208"/>
              <a:gd name="connsiteX1" fmla="*/ 58521 w 1796794"/>
              <a:gd name="connsiteY1" fmla="*/ 0 h 585208"/>
              <a:gd name="connsiteX2" fmla="*/ 1738273 w 1796794"/>
              <a:gd name="connsiteY2" fmla="*/ 0 h 585208"/>
              <a:gd name="connsiteX3" fmla="*/ 1796794 w 1796794"/>
              <a:gd name="connsiteY3" fmla="*/ 58521 h 585208"/>
              <a:gd name="connsiteX4" fmla="*/ 1796794 w 1796794"/>
              <a:gd name="connsiteY4" fmla="*/ 526687 h 585208"/>
              <a:gd name="connsiteX5" fmla="*/ 1738273 w 1796794"/>
              <a:gd name="connsiteY5" fmla="*/ 585208 h 585208"/>
              <a:gd name="connsiteX6" fmla="*/ 58521 w 1796794"/>
              <a:gd name="connsiteY6" fmla="*/ 585208 h 585208"/>
              <a:gd name="connsiteX7" fmla="*/ 0 w 1796794"/>
              <a:gd name="connsiteY7" fmla="*/ 526687 h 585208"/>
              <a:gd name="connsiteX8" fmla="*/ 0 w 1796794"/>
              <a:gd name="connsiteY8" fmla="*/ 58521 h 58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85208">
                <a:moveTo>
                  <a:pt x="0" y="58521"/>
                </a:moveTo>
                <a:cubicBezTo>
                  <a:pt x="0" y="26201"/>
                  <a:pt x="26201" y="0"/>
                  <a:pt x="58521" y="0"/>
                </a:cubicBezTo>
                <a:lnTo>
                  <a:pt x="1738273" y="0"/>
                </a:lnTo>
                <a:cubicBezTo>
                  <a:pt x="1770593" y="0"/>
                  <a:pt x="1796794" y="26201"/>
                  <a:pt x="1796794" y="58521"/>
                </a:cubicBezTo>
                <a:lnTo>
                  <a:pt x="1796794" y="526687"/>
                </a:lnTo>
                <a:cubicBezTo>
                  <a:pt x="1796794" y="559007"/>
                  <a:pt x="1770593" y="585208"/>
                  <a:pt x="1738273" y="585208"/>
                </a:cubicBezTo>
                <a:lnTo>
                  <a:pt x="58521" y="585208"/>
                </a:lnTo>
                <a:cubicBezTo>
                  <a:pt x="26201" y="585208"/>
                  <a:pt x="0" y="559007"/>
                  <a:pt x="0" y="526687"/>
                </a:cubicBezTo>
                <a:lnTo>
                  <a:pt x="0" y="58521"/>
                </a:lnTo>
                <a:close/>
              </a:path>
            </a:pathLst>
          </a:custGeom>
          <a:solidFill>
            <a:schemeClr val="bg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243735" numCol="1" spcCol="1270" anchor="t" anchorCtr="0">
            <a:noAutofit/>
          </a:bodyPr>
          <a:lstStyle/>
          <a:p>
            <a:pPr defTabSz="622300">
              <a:lnSpc>
                <a:spcPct val="90000"/>
              </a:lnSpc>
              <a:spcBef>
                <a:spcPct val="0"/>
              </a:spcBef>
              <a:spcAft>
                <a:spcPct val="35000"/>
              </a:spcAft>
            </a:pPr>
            <a:r>
              <a:rPr lang="en-US" sz="2000" b="1" dirty="0"/>
              <a:t>1. Collect Specimen from Patient</a:t>
            </a:r>
          </a:p>
        </p:txBody>
      </p:sp>
      <p:sp>
        <p:nvSpPr>
          <p:cNvPr id="12" name="Freeform: Shape 11">
            <a:extLst>
              <a:ext uri="{FF2B5EF4-FFF2-40B4-BE49-F238E27FC236}">
                <a16:creationId xmlns:a16="http://schemas.microsoft.com/office/drawing/2014/main" id="{D143BD20-11CB-4D7D-B4FA-BA62B5435E54}"/>
              </a:ext>
              <a:ext uri="{C183D7F6-B498-43B3-948B-1728B52AA6E4}">
                <adec:decorative xmlns:adec="http://schemas.microsoft.com/office/drawing/2017/decorative" val="1"/>
              </a:ext>
            </a:extLst>
          </p:cNvPr>
          <p:cNvSpPr/>
          <p:nvPr/>
        </p:nvSpPr>
        <p:spPr>
          <a:xfrm rot="19808">
            <a:off x="2683731" y="785448"/>
            <a:ext cx="542871" cy="139372"/>
          </a:xfrm>
          <a:custGeom>
            <a:avLst/>
            <a:gdLst>
              <a:gd name="connsiteX0" fmla="*/ 0 w 639150"/>
              <a:gd name="connsiteY0" fmla="*/ 77456 h 387279"/>
              <a:gd name="connsiteX1" fmla="*/ 445511 w 639150"/>
              <a:gd name="connsiteY1" fmla="*/ 77456 h 387279"/>
              <a:gd name="connsiteX2" fmla="*/ 445511 w 639150"/>
              <a:gd name="connsiteY2" fmla="*/ 0 h 387279"/>
              <a:gd name="connsiteX3" fmla="*/ 639150 w 639150"/>
              <a:gd name="connsiteY3" fmla="*/ 193640 h 387279"/>
              <a:gd name="connsiteX4" fmla="*/ 445511 w 639150"/>
              <a:gd name="connsiteY4" fmla="*/ 387279 h 387279"/>
              <a:gd name="connsiteX5" fmla="*/ 445511 w 639150"/>
              <a:gd name="connsiteY5" fmla="*/ 309823 h 387279"/>
              <a:gd name="connsiteX6" fmla="*/ 0 w 639150"/>
              <a:gd name="connsiteY6" fmla="*/ 309823 h 387279"/>
              <a:gd name="connsiteX7" fmla="*/ 0 w 639150"/>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50" h="387279">
                <a:moveTo>
                  <a:pt x="0" y="77456"/>
                </a:moveTo>
                <a:lnTo>
                  <a:pt x="445511" y="77456"/>
                </a:lnTo>
                <a:lnTo>
                  <a:pt x="445511" y="0"/>
                </a:lnTo>
                <a:lnTo>
                  <a:pt x="639150" y="193640"/>
                </a:lnTo>
                <a:lnTo>
                  <a:pt x="445511" y="387279"/>
                </a:lnTo>
                <a:lnTo>
                  <a:pt x="445511"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7455" rIns="116183"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3" name="Freeform: Shape 12" descr="2. RNA Nucleic Acid Extraction&#10;">
            <a:hlinkClick r:id="rId3" action="ppaction://hlinksldjump"/>
            <a:extLst>
              <a:ext uri="{FF2B5EF4-FFF2-40B4-BE49-F238E27FC236}">
                <a16:creationId xmlns:a16="http://schemas.microsoft.com/office/drawing/2014/main" id="{F82B7321-2090-48FB-A8DD-BA706E9CAE63}"/>
              </a:ext>
            </a:extLst>
          </p:cNvPr>
          <p:cNvSpPr/>
          <p:nvPr/>
        </p:nvSpPr>
        <p:spPr>
          <a:xfrm>
            <a:off x="3602736" y="320040"/>
            <a:ext cx="1691640" cy="996696"/>
          </a:xfrm>
          <a:custGeom>
            <a:avLst/>
            <a:gdLst>
              <a:gd name="connsiteX0" fmla="*/ 0 w 1796794"/>
              <a:gd name="connsiteY0" fmla="*/ 54024 h 540240"/>
              <a:gd name="connsiteX1" fmla="*/ 54024 w 1796794"/>
              <a:gd name="connsiteY1" fmla="*/ 0 h 540240"/>
              <a:gd name="connsiteX2" fmla="*/ 1742770 w 1796794"/>
              <a:gd name="connsiteY2" fmla="*/ 0 h 540240"/>
              <a:gd name="connsiteX3" fmla="*/ 1796794 w 1796794"/>
              <a:gd name="connsiteY3" fmla="*/ 54024 h 540240"/>
              <a:gd name="connsiteX4" fmla="*/ 1796794 w 1796794"/>
              <a:gd name="connsiteY4" fmla="*/ 486216 h 540240"/>
              <a:gd name="connsiteX5" fmla="*/ 1742770 w 1796794"/>
              <a:gd name="connsiteY5" fmla="*/ 540240 h 540240"/>
              <a:gd name="connsiteX6" fmla="*/ 54024 w 1796794"/>
              <a:gd name="connsiteY6" fmla="*/ 540240 h 540240"/>
              <a:gd name="connsiteX7" fmla="*/ 0 w 1796794"/>
              <a:gd name="connsiteY7" fmla="*/ 486216 h 540240"/>
              <a:gd name="connsiteX8" fmla="*/ 0 w 1796794"/>
              <a:gd name="connsiteY8" fmla="*/ 54024 h 5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40240">
                <a:moveTo>
                  <a:pt x="0" y="54024"/>
                </a:moveTo>
                <a:cubicBezTo>
                  <a:pt x="0" y="24187"/>
                  <a:pt x="24187" y="0"/>
                  <a:pt x="54024" y="0"/>
                </a:cubicBezTo>
                <a:lnTo>
                  <a:pt x="1742770" y="0"/>
                </a:lnTo>
                <a:cubicBezTo>
                  <a:pt x="1772607" y="0"/>
                  <a:pt x="1796794" y="24187"/>
                  <a:pt x="1796794" y="54024"/>
                </a:cubicBezTo>
                <a:lnTo>
                  <a:pt x="1796794" y="486216"/>
                </a:lnTo>
                <a:cubicBezTo>
                  <a:pt x="1796794" y="516053"/>
                  <a:pt x="1772607" y="540240"/>
                  <a:pt x="1742770" y="540240"/>
                </a:cubicBezTo>
                <a:lnTo>
                  <a:pt x="54024" y="540240"/>
                </a:lnTo>
                <a:cubicBezTo>
                  <a:pt x="24187" y="540240"/>
                  <a:pt x="0" y="516053"/>
                  <a:pt x="0" y="486216"/>
                </a:cubicBezTo>
                <a:lnTo>
                  <a:pt x="0" y="54024"/>
                </a:lnTo>
                <a:close/>
              </a:path>
            </a:pathLst>
          </a:custGeom>
          <a:solidFill>
            <a:srgbClr val="6AA142"/>
          </a:solidFill>
        </p:spPr>
        <p:style>
          <a:lnRef idx="0">
            <a:schemeClr val="accent6"/>
          </a:lnRef>
          <a:fillRef idx="3">
            <a:schemeClr val="accent6"/>
          </a:fillRef>
          <a:effectRef idx="3">
            <a:schemeClr val="accent6"/>
          </a:effectRef>
          <a:fontRef idx="minor">
            <a:schemeClr val="lt1"/>
          </a:fontRef>
        </p:style>
        <p:txBody>
          <a:bodyPr spcFirstLastPara="0" vert="horz" wrap="square" lIns="99568" tIns="99568" rIns="99568" bIns="233420" numCol="1" spcCol="1270" anchor="t" anchorCtr="0">
            <a:noAutofit/>
          </a:bodyPr>
          <a:lstStyle/>
          <a:p>
            <a:pPr marL="0" lvl="0" indent="0" algn="l" defTabSz="622300">
              <a:lnSpc>
                <a:spcPct val="90000"/>
              </a:lnSpc>
              <a:spcBef>
                <a:spcPct val="0"/>
              </a:spcBef>
              <a:spcAft>
                <a:spcPct val="35000"/>
              </a:spcAft>
              <a:buNone/>
            </a:pPr>
            <a:r>
              <a:rPr lang="en-US" sz="2000" b="1" kern="1200" dirty="0"/>
              <a:t>2. RNA Nucleic Acid Extraction</a:t>
            </a:r>
          </a:p>
        </p:txBody>
      </p:sp>
      <p:sp>
        <p:nvSpPr>
          <p:cNvPr id="14" name="Freeform: Shape 13">
            <a:extLst>
              <a:ext uri="{FF2B5EF4-FFF2-40B4-BE49-F238E27FC236}">
                <a16:creationId xmlns:a16="http://schemas.microsoft.com/office/drawing/2014/main" id="{2554D472-7ABD-49EA-9011-4F77CFD62160}"/>
              </a:ext>
              <a:ext uri="{C183D7F6-B498-43B3-948B-1728B52AA6E4}">
                <adec:decorative xmlns:adec="http://schemas.microsoft.com/office/drawing/2017/decorative" val="1"/>
              </a:ext>
            </a:extLst>
          </p:cNvPr>
          <p:cNvSpPr/>
          <p:nvPr/>
        </p:nvSpPr>
        <p:spPr>
          <a:xfrm rot="21588787">
            <a:off x="5621379" y="788042"/>
            <a:ext cx="433146" cy="139372"/>
          </a:xfrm>
          <a:custGeom>
            <a:avLst/>
            <a:gdLst>
              <a:gd name="connsiteX0" fmla="*/ 0 w 451626"/>
              <a:gd name="connsiteY0" fmla="*/ 77456 h 387279"/>
              <a:gd name="connsiteX1" fmla="*/ 257987 w 451626"/>
              <a:gd name="connsiteY1" fmla="*/ 77456 h 387279"/>
              <a:gd name="connsiteX2" fmla="*/ 257987 w 451626"/>
              <a:gd name="connsiteY2" fmla="*/ 0 h 387279"/>
              <a:gd name="connsiteX3" fmla="*/ 451626 w 451626"/>
              <a:gd name="connsiteY3" fmla="*/ 193640 h 387279"/>
              <a:gd name="connsiteX4" fmla="*/ 257987 w 451626"/>
              <a:gd name="connsiteY4" fmla="*/ 387279 h 387279"/>
              <a:gd name="connsiteX5" fmla="*/ 257987 w 451626"/>
              <a:gd name="connsiteY5" fmla="*/ 309823 h 387279"/>
              <a:gd name="connsiteX6" fmla="*/ 0 w 451626"/>
              <a:gd name="connsiteY6" fmla="*/ 309823 h 387279"/>
              <a:gd name="connsiteX7" fmla="*/ 0 w 451626"/>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26" h="387279">
                <a:moveTo>
                  <a:pt x="0" y="77456"/>
                </a:moveTo>
                <a:lnTo>
                  <a:pt x="257987" y="77456"/>
                </a:lnTo>
                <a:lnTo>
                  <a:pt x="257987" y="0"/>
                </a:lnTo>
                <a:lnTo>
                  <a:pt x="451626" y="193640"/>
                </a:lnTo>
                <a:lnTo>
                  <a:pt x="257987" y="387279"/>
                </a:lnTo>
                <a:lnTo>
                  <a:pt x="257987"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77455" rIns="116184"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6" name="Freeform: Shape 15">
            <a:extLst>
              <a:ext uri="{FF2B5EF4-FFF2-40B4-BE49-F238E27FC236}">
                <a16:creationId xmlns:a16="http://schemas.microsoft.com/office/drawing/2014/main" id="{51023FBA-67E8-48F8-B78D-05F23C246294}"/>
              </a:ext>
              <a:ext uri="{C183D7F6-B498-43B3-948B-1728B52AA6E4}">
                <adec:decorative xmlns:adec="http://schemas.microsoft.com/office/drawing/2017/decorative" val="1"/>
              </a:ext>
            </a:extLst>
          </p:cNvPr>
          <p:cNvSpPr/>
          <p:nvPr/>
        </p:nvSpPr>
        <p:spPr>
          <a:xfrm rot="21567183">
            <a:off x="8439791" y="769398"/>
            <a:ext cx="525785" cy="139372"/>
          </a:xfrm>
          <a:custGeom>
            <a:avLst/>
            <a:gdLst>
              <a:gd name="connsiteX0" fmla="*/ 0 w 548218"/>
              <a:gd name="connsiteY0" fmla="*/ 77456 h 387279"/>
              <a:gd name="connsiteX1" fmla="*/ 354579 w 548218"/>
              <a:gd name="connsiteY1" fmla="*/ 77456 h 387279"/>
              <a:gd name="connsiteX2" fmla="*/ 354579 w 548218"/>
              <a:gd name="connsiteY2" fmla="*/ 0 h 387279"/>
              <a:gd name="connsiteX3" fmla="*/ 548218 w 548218"/>
              <a:gd name="connsiteY3" fmla="*/ 193640 h 387279"/>
              <a:gd name="connsiteX4" fmla="*/ 354579 w 548218"/>
              <a:gd name="connsiteY4" fmla="*/ 387279 h 387279"/>
              <a:gd name="connsiteX5" fmla="*/ 354579 w 548218"/>
              <a:gd name="connsiteY5" fmla="*/ 309823 h 387279"/>
              <a:gd name="connsiteX6" fmla="*/ 0 w 548218"/>
              <a:gd name="connsiteY6" fmla="*/ 309823 h 387279"/>
              <a:gd name="connsiteX7" fmla="*/ 0 w 548218"/>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218" h="387279">
                <a:moveTo>
                  <a:pt x="0" y="77456"/>
                </a:moveTo>
                <a:lnTo>
                  <a:pt x="354579" y="77456"/>
                </a:lnTo>
                <a:lnTo>
                  <a:pt x="354579" y="0"/>
                </a:lnTo>
                <a:lnTo>
                  <a:pt x="548218" y="193640"/>
                </a:lnTo>
                <a:lnTo>
                  <a:pt x="354579" y="387279"/>
                </a:lnTo>
                <a:lnTo>
                  <a:pt x="354579"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7456" rIns="116183" bIns="77455"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29" name="Freeform: Shape 28" descr="4. Results Reporting&#10;">
            <a:hlinkClick r:id="rId4" action="ppaction://hlinksldjump"/>
            <a:extLst>
              <a:ext uri="{FF2B5EF4-FFF2-40B4-BE49-F238E27FC236}">
                <a16:creationId xmlns:a16="http://schemas.microsoft.com/office/drawing/2014/main" id="{BB8388AC-2D21-48AA-BEF6-68F46695E77B}"/>
              </a:ext>
            </a:extLst>
          </p:cNvPr>
          <p:cNvSpPr/>
          <p:nvPr/>
        </p:nvSpPr>
        <p:spPr>
          <a:xfrm>
            <a:off x="9258428" y="320040"/>
            <a:ext cx="1690671" cy="997136"/>
          </a:xfrm>
          <a:custGeom>
            <a:avLst/>
            <a:gdLst>
              <a:gd name="connsiteX0" fmla="*/ 0 w 1796810"/>
              <a:gd name="connsiteY0" fmla="*/ 62760 h 627601"/>
              <a:gd name="connsiteX1" fmla="*/ 62760 w 1796810"/>
              <a:gd name="connsiteY1" fmla="*/ 0 h 627601"/>
              <a:gd name="connsiteX2" fmla="*/ 1734050 w 1796810"/>
              <a:gd name="connsiteY2" fmla="*/ 0 h 627601"/>
              <a:gd name="connsiteX3" fmla="*/ 1796810 w 1796810"/>
              <a:gd name="connsiteY3" fmla="*/ 62760 h 627601"/>
              <a:gd name="connsiteX4" fmla="*/ 1796810 w 1796810"/>
              <a:gd name="connsiteY4" fmla="*/ 564841 h 627601"/>
              <a:gd name="connsiteX5" fmla="*/ 1734050 w 1796810"/>
              <a:gd name="connsiteY5" fmla="*/ 627601 h 627601"/>
              <a:gd name="connsiteX6" fmla="*/ 62760 w 1796810"/>
              <a:gd name="connsiteY6" fmla="*/ 627601 h 627601"/>
              <a:gd name="connsiteX7" fmla="*/ 0 w 1796810"/>
              <a:gd name="connsiteY7" fmla="*/ 564841 h 627601"/>
              <a:gd name="connsiteX8" fmla="*/ 0 w 1796810"/>
              <a:gd name="connsiteY8" fmla="*/ 62760 h 6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810" h="627601">
                <a:moveTo>
                  <a:pt x="0" y="62760"/>
                </a:moveTo>
                <a:cubicBezTo>
                  <a:pt x="0" y="28099"/>
                  <a:pt x="28099" y="0"/>
                  <a:pt x="62760" y="0"/>
                </a:cubicBezTo>
                <a:lnTo>
                  <a:pt x="1734050" y="0"/>
                </a:lnTo>
                <a:cubicBezTo>
                  <a:pt x="1768711" y="0"/>
                  <a:pt x="1796810" y="28099"/>
                  <a:pt x="1796810" y="62760"/>
                </a:cubicBezTo>
                <a:lnTo>
                  <a:pt x="1796810" y="564841"/>
                </a:lnTo>
                <a:cubicBezTo>
                  <a:pt x="1796810" y="599502"/>
                  <a:pt x="1768711" y="627601"/>
                  <a:pt x="1734050" y="627601"/>
                </a:cubicBezTo>
                <a:lnTo>
                  <a:pt x="62760" y="627601"/>
                </a:lnTo>
                <a:cubicBezTo>
                  <a:pt x="28099" y="627601"/>
                  <a:pt x="0" y="599502"/>
                  <a:pt x="0" y="564841"/>
                </a:cubicBezTo>
                <a:lnTo>
                  <a:pt x="0" y="62760"/>
                </a:ln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99568" rIns="99568" bIns="262541" numCol="1" spcCol="1270" anchor="t" anchorCtr="0">
            <a:noAutofit/>
          </a:bodyPr>
          <a:lstStyle/>
          <a:p>
            <a:pPr marL="0" lvl="0" indent="0" algn="l" defTabSz="622300">
              <a:lnSpc>
                <a:spcPct val="90000"/>
              </a:lnSpc>
              <a:spcBef>
                <a:spcPct val="0"/>
              </a:spcBef>
              <a:spcAft>
                <a:spcPct val="35000"/>
              </a:spcAft>
              <a:buNone/>
            </a:pPr>
            <a:r>
              <a:rPr lang="en-US" sz="2000" b="1" kern="1200" dirty="0"/>
              <a:t>4. Results Reporting</a:t>
            </a:r>
          </a:p>
        </p:txBody>
      </p:sp>
      <p:sp>
        <p:nvSpPr>
          <p:cNvPr id="30" name="Freeform: Shape 29" descr="3. RT-PCR Amplification&#10;">
            <a:hlinkClick r:id="rId5" action="ppaction://hlinksldjump"/>
            <a:extLst>
              <a:ext uri="{FF2B5EF4-FFF2-40B4-BE49-F238E27FC236}">
                <a16:creationId xmlns:a16="http://schemas.microsoft.com/office/drawing/2014/main" id="{C81D3126-5A15-49DB-A2A3-E7ACB79024AB}"/>
              </a:ext>
            </a:extLst>
          </p:cNvPr>
          <p:cNvSpPr/>
          <p:nvPr/>
        </p:nvSpPr>
        <p:spPr>
          <a:xfrm>
            <a:off x="6427306" y="320040"/>
            <a:ext cx="1690656" cy="997136"/>
          </a:xfrm>
          <a:custGeom>
            <a:avLst/>
            <a:gdLst>
              <a:gd name="connsiteX0" fmla="*/ 0 w 1796794"/>
              <a:gd name="connsiteY0" fmla="*/ 57119 h 571185"/>
              <a:gd name="connsiteX1" fmla="*/ 57119 w 1796794"/>
              <a:gd name="connsiteY1" fmla="*/ 0 h 571185"/>
              <a:gd name="connsiteX2" fmla="*/ 1739676 w 1796794"/>
              <a:gd name="connsiteY2" fmla="*/ 0 h 571185"/>
              <a:gd name="connsiteX3" fmla="*/ 1796795 w 1796794"/>
              <a:gd name="connsiteY3" fmla="*/ 57119 h 571185"/>
              <a:gd name="connsiteX4" fmla="*/ 1796794 w 1796794"/>
              <a:gd name="connsiteY4" fmla="*/ 514067 h 571185"/>
              <a:gd name="connsiteX5" fmla="*/ 1739675 w 1796794"/>
              <a:gd name="connsiteY5" fmla="*/ 571186 h 571185"/>
              <a:gd name="connsiteX6" fmla="*/ 57119 w 1796794"/>
              <a:gd name="connsiteY6" fmla="*/ 571185 h 571185"/>
              <a:gd name="connsiteX7" fmla="*/ 0 w 1796794"/>
              <a:gd name="connsiteY7" fmla="*/ 514066 h 571185"/>
              <a:gd name="connsiteX8" fmla="*/ 0 w 1796794"/>
              <a:gd name="connsiteY8" fmla="*/ 57119 h 5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71185">
                <a:moveTo>
                  <a:pt x="0" y="57119"/>
                </a:moveTo>
                <a:cubicBezTo>
                  <a:pt x="0" y="25573"/>
                  <a:pt x="25573" y="0"/>
                  <a:pt x="57119" y="0"/>
                </a:cubicBezTo>
                <a:lnTo>
                  <a:pt x="1739676" y="0"/>
                </a:lnTo>
                <a:cubicBezTo>
                  <a:pt x="1771222" y="0"/>
                  <a:pt x="1796795" y="25573"/>
                  <a:pt x="1796795" y="57119"/>
                </a:cubicBezTo>
                <a:cubicBezTo>
                  <a:pt x="1796795" y="209435"/>
                  <a:pt x="1796794" y="361751"/>
                  <a:pt x="1796794" y="514067"/>
                </a:cubicBezTo>
                <a:cubicBezTo>
                  <a:pt x="1796794" y="545613"/>
                  <a:pt x="1771221" y="571186"/>
                  <a:pt x="1739675" y="571186"/>
                </a:cubicBezTo>
                <a:lnTo>
                  <a:pt x="57119" y="571185"/>
                </a:lnTo>
                <a:cubicBezTo>
                  <a:pt x="25573" y="571185"/>
                  <a:pt x="0" y="545612"/>
                  <a:pt x="0" y="514066"/>
                </a:cubicBezTo>
                <a:lnTo>
                  <a:pt x="0" y="57119"/>
                </a:lnTo>
                <a:close/>
              </a:path>
            </a:pathLst>
          </a:custGeom>
          <a:solidFill>
            <a:schemeClr val="bg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243735" numCol="1" spcCol="1270" anchor="t" anchorCtr="0">
            <a:noAutofit/>
          </a:bodyPr>
          <a:lstStyle/>
          <a:p>
            <a:pPr marL="0" lvl="0" indent="0" algn="l" defTabSz="622300">
              <a:lnSpc>
                <a:spcPct val="90000"/>
              </a:lnSpc>
              <a:spcBef>
                <a:spcPct val="0"/>
              </a:spcBef>
              <a:spcAft>
                <a:spcPct val="35000"/>
              </a:spcAft>
              <a:buNone/>
            </a:pPr>
            <a:r>
              <a:rPr lang="en-US" sz="2000" b="1" kern="1200" dirty="0"/>
              <a:t>3. RT-PCR Amplification</a:t>
            </a:r>
          </a:p>
        </p:txBody>
      </p:sp>
      <p:pic>
        <p:nvPicPr>
          <p:cNvPr id="17" name="Picture 2">
            <a:extLst>
              <a:ext uri="{FF2B5EF4-FFF2-40B4-BE49-F238E27FC236}">
                <a16:creationId xmlns:a16="http://schemas.microsoft.com/office/drawing/2014/main" id="{5CA6E9FB-442C-4D1F-AD54-5A5C0CD08D0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Rounded Corners 23" descr="Return to PCR Test Process Overview&#10;">
            <a:hlinkClick r:id="rId7" action="ppaction://hlinksldjump" highlightClick="1"/>
            <a:extLst>
              <a:ext uri="{FF2B5EF4-FFF2-40B4-BE49-F238E27FC236}">
                <a16:creationId xmlns:a16="http://schemas.microsoft.com/office/drawing/2014/main" id="{35E78BE5-D561-4EAD-9E76-D0405C9036D3}"/>
              </a:ext>
            </a:extLst>
          </p:cNvPr>
          <p:cNvSpPr/>
          <p:nvPr/>
        </p:nvSpPr>
        <p:spPr>
          <a:xfrm>
            <a:off x="3246357" y="6122967"/>
            <a:ext cx="3640341" cy="512064"/>
          </a:xfrm>
          <a:prstGeom prst="roundRect">
            <a:avLst/>
          </a:prstGeom>
          <a:solidFill>
            <a:schemeClr val="accent6">
              <a:lumMod val="50000"/>
            </a:schemeClr>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dirty="0">
                <a:solidFill>
                  <a:schemeClr val="bg1"/>
                </a:solidFill>
              </a:rPr>
              <a:t>Return to PCR Test Process Overview</a:t>
            </a:r>
          </a:p>
        </p:txBody>
      </p:sp>
      <p:sp>
        <p:nvSpPr>
          <p:cNvPr id="25" name="Rectangle: Rounded Corners 24" descr="Additional Resources&#10;">
            <a:hlinkClick r:id="rId8" action="ppaction://hlinksldjump"/>
            <a:extLst>
              <a:ext uri="{FF2B5EF4-FFF2-40B4-BE49-F238E27FC236}">
                <a16:creationId xmlns:a16="http://schemas.microsoft.com/office/drawing/2014/main" id="{C2BED854-5AB7-411D-9040-3CF99210393C}"/>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7" name="Rectangle: Rounded Corners 26" descr="Return to the Main Menu&#10;">
            <a:hlinkClick r:id="rId9" action="ppaction://hlinksldjump"/>
            <a:extLst>
              <a:ext uri="{FF2B5EF4-FFF2-40B4-BE49-F238E27FC236}">
                <a16:creationId xmlns:a16="http://schemas.microsoft.com/office/drawing/2014/main" id="{7957368B-9111-4167-A21A-231241D46678}"/>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18" name="Rectangle: Rounded Corners 17" descr="Return to FDA FAQ&#10;">
            <a:hlinkClick r:id="rId10"/>
            <a:extLst>
              <a:ext uri="{FF2B5EF4-FFF2-40B4-BE49-F238E27FC236}">
                <a16:creationId xmlns:a16="http://schemas.microsoft.com/office/drawing/2014/main" id="{D1D8946D-BBBE-4060-AE73-B5564B877D77}"/>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126264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descr="INPUT FOR THIS STEP? Extracted nucleic acid&#10;&#10;WHAT SUPPLIES ARE NEEDED? &#10;PCR REAGENTS&#10;PCR buffer&#10;dNTPs (building blocks of nucleic acids)&#10;Reverse Transcriptase (RT)&#10;No Template Control &#10;Polymerase (Enzyme)&#10;Positive Control (specific to SARS-CoV-2)&#10;Primers and Probe (SARS-CoV-2 specific)&#10;&#10;WHAT IS THE OUTCOME?  Fluorescence output signal indicating presence of SARS-CoV-2 RNA&#10;">
            <a:extLst>
              <a:ext uri="{FF2B5EF4-FFF2-40B4-BE49-F238E27FC236}">
                <a16:creationId xmlns:a16="http://schemas.microsoft.com/office/drawing/2014/main" id="{5BB511F1-C39C-4EA9-B501-B444F0D1E124}"/>
              </a:ext>
            </a:extLst>
          </p:cNvPr>
          <p:cNvSpPr/>
          <p:nvPr/>
        </p:nvSpPr>
        <p:spPr>
          <a:xfrm>
            <a:off x="1828800" y="1586962"/>
            <a:ext cx="7374905" cy="4244883"/>
          </a:xfrm>
          <a:custGeom>
            <a:avLst/>
            <a:gdLst>
              <a:gd name="connsiteX0" fmla="*/ 0 w 2075418"/>
              <a:gd name="connsiteY0" fmla="*/ 207542 h 3448442"/>
              <a:gd name="connsiteX1" fmla="*/ 207542 w 2075418"/>
              <a:gd name="connsiteY1" fmla="*/ 0 h 3448442"/>
              <a:gd name="connsiteX2" fmla="*/ 1867876 w 2075418"/>
              <a:gd name="connsiteY2" fmla="*/ 0 h 3448442"/>
              <a:gd name="connsiteX3" fmla="*/ 2075418 w 2075418"/>
              <a:gd name="connsiteY3" fmla="*/ 207542 h 3448442"/>
              <a:gd name="connsiteX4" fmla="*/ 2075418 w 2075418"/>
              <a:gd name="connsiteY4" fmla="*/ 3240900 h 3448442"/>
              <a:gd name="connsiteX5" fmla="*/ 1867876 w 2075418"/>
              <a:gd name="connsiteY5" fmla="*/ 3448442 h 3448442"/>
              <a:gd name="connsiteX6" fmla="*/ 207542 w 2075418"/>
              <a:gd name="connsiteY6" fmla="*/ 3448442 h 3448442"/>
              <a:gd name="connsiteX7" fmla="*/ 0 w 2075418"/>
              <a:gd name="connsiteY7" fmla="*/ 3240900 h 3448442"/>
              <a:gd name="connsiteX8" fmla="*/ 0 w 2075418"/>
              <a:gd name="connsiteY8" fmla="*/ 207542 h 34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418" h="3448442">
                <a:moveTo>
                  <a:pt x="0" y="207542"/>
                </a:moveTo>
                <a:cubicBezTo>
                  <a:pt x="0" y="92920"/>
                  <a:pt x="92920" y="0"/>
                  <a:pt x="207542" y="0"/>
                </a:cubicBezTo>
                <a:lnTo>
                  <a:pt x="1867876" y="0"/>
                </a:lnTo>
                <a:cubicBezTo>
                  <a:pt x="1982498" y="0"/>
                  <a:pt x="2075418" y="92920"/>
                  <a:pt x="2075418" y="207542"/>
                </a:cubicBezTo>
                <a:lnTo>
                  <a:pt x="2075418" y="3240900"/>
                </a:lnTo>
                <a:cubicBezTo>
                  <a:pt x="2075418" y="3355522"/>
                  <a:pt x="1982498" y="3448442"/>
                  <a:pt x="1867876" y="3448442"/>
                </a:cubicBezTo>
                <a:lnTo>
                  <a:pt x="207542" y="3448442"/>
                </a:lnTo>
                <a:cubicBezTo>
                  <a:pt x="92920" y="3448442"/>
                  <a:pt x="0" y="3355522"/>
                  <a:pt x="0" y="3240900"/>
                </a:cubicBezTo>
                <a:lnTo>
                  <a:pt x="0" y="207542"/>
                </a:lnTo>
                <a:close/>
              </a:path>
            </a:pathLst>
          </a:custGeom>
          <a:solidFill>
            <a:srgbClr val="E96C1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39019" tIns="139019" rIns="139019" bIns="139019" numCol="1" spcCol="1270" anchor="t" anchorCtr="0">
            <a:noAutofit/>
          </a:bodyPr>
          <a:lstStyle/>
          <a:p>
            <a:pPr marL="57150" lvl="1" indent="-57150" defTabSz="488950">
              <a:lnSpc>
                <a:spcPct val="90000"/>
              </a:lnSpc>
              <a:spcBef>
                <a:spcPct val="0"/>
              </a:spcBef>
              <a:spcAft>
                <a:spcPct val="15000"/>
              </a:spcAft>
            </a:pPr>
            <a:r>
              <a:rPr lang="en-US" sz="2400" b="1" dirty="0">
                <a:solidFill>
                  <a:schemeClr val="tx1"/>
                </a:solidFill>
              </a:rPr>
              <a:t>INPUT FOR THIS STEP? </a:t>
            </a:r>
            <a:r>
              <a:rPr lang="en-US" sz="2000" dirty="0">
                <a:solidFill>
                  <a:schemeClr val="bg1"/>
                </a:solidFill>
              </a:rPr>
              <a:t>Extracted nucleic acid</a:t>
            </a:r>
          </a:p>
          <a:p>
            <a:pPr marL="57150" lvl="1" indent="-57150" defTabSz="488950">
              <a:lnSpc>
                <a:spcPct val="90000"/>
              </a:lnSpc>
              <a:spcBef>
                <a:spcPct val="0"/>
              </a:spcBef>
              <a:spcAft>
                <a:spcPct val="15000"/>
              </a:spcAft>
            </a:pPr>
            <a:endParaRPr lang="en-US" sz="500" dirty="0">
              <a:solidFill>
                <a:schemeClr val="bg1"/>
              </a:solidFill>
            </a:endParaRPr>
          </a:p>
          <a:p>
            <a:pPr marL="57150" lvl="1" indent="-57150" defTabSz="488950">
              <a:lnSpc>
                <a:spcPct val="90000"/>
              </a:lnSpc>
              <a:spcBef>
                <a:spcPct val="0"/>
              </a:spcBef>
              <a:spcAft>
                <a:spcPct val="15000"/>
              </a:spcAft>
            </a:pPr>
            <a:r>
              <a:rPr lang="en-US" sz="2000" b="1" dirty="0">
                <a:solidFill>
                  <a:schemeClr val="tx1"/>
                </a:solidFill>
              </a:rPr>
              <a:t>WHAT SUPPLIES ARE NEEDED? </a:t>
            </a:r>
          </a:p>
          <a:p>
            <a:pPr marL="57150" lvl="1" indent="-57150" defTabSz="488950">
              <a:lnSpc>
                <a:spcPct val="90000"/>
              </a:lnSpc>
              <a:spcBef>
                <a:spcPct val="0"/>
              </a:spcBef>
              <a:spcAft>
                <a:spcPct val="15000"/>
              </a:spcAft>
            </a:pPr>
            <a:r>
              <a:rPr lang="en-US" sz="1600" b="1" dirty="0">
                <a:solidFill>
                  <a:schemeClr val="bg1"/>
                </a:solidFill>
              </a:rPr>
              <a:t>PCR REAGENTS</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PCR buffer</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dNTPs (building blocks of nucleic acids)</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Reverse Transcriptase (RT)</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No Template Control </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Polymerase (Enzyme)</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Positive Control (specific to SARS-CoV-2)</a:t>
            </a:r>
          </a:p>
          <a:p>
            <a:pPr marL="342900" lvl="2" indent="-285750" defTabSz="488950">
              <a:lnSpc>
                <a:spcPct val="90000"/>
              </a:lnSpc>
              <a:spcBef>
                <a:spcPct val="0"/>
              </a:spcBef>
              <a:spcAft>
                <a:spcPct val="15000"/>
              </a:spcAft>
              <a:buFont typeface="Arial" panose="020B0604020202020204" pitchFamily="34" charset="0"/>
              <a:buChar char="•"/>
            </a:pPr>
            <a:r>
              <a:rPr lang="en-US" sz="2000" dirty="0">
                <a:solidFill>
                  <a:schemeClr val="bg1"/>
                </a:solidFill>
              </a:rPr>
              <a:t>Primers and Probe (SARS-CoV-2 specific)</a:t>
            </a:r>
          </a:p>
          <a:p>
            <a:pPr marL="57150" lvl="1" indent="-57150" defTabSz="488950">
              <a:lnSpc>
                <a:spcPct val="90000"/>
              </a:lnSpc>
              <a:spcBef>
                <a:spcPct val="0"/>
              </a:spcBef>
              <a:spcAft>
                <a:spcPct val="15000"/>
              </a:spcAft>
            </a:pPr>
            <a:endParaRPr lang="en-US" sz="500" b="1" dirty="0">
              <a:solidFill>
                <a:schemeClr val="bg1"/>
              </a:solidFill>
              <a:highlight>
                <a:srgbClr val="808000"/>
              </a:highlight>
            </a:endParaRPr>
          </a:p>
          <a:p>
            <a:pPr marL="57150" lvl="1" indent="-57150" defTabSz="488950">
              <a:lnSpc>
                <a:spcPct val="90000"/>
              </a:lnSpc>
              <a:spcBef>
                <a:spcPct val="0"/>
              </a:spcBef>
              <a:spcAft>
                <a:spcPct val="15000"/>
              </a:spcAft>
            </a:pPr>
            <a:r>
              <a:rPr lang="en-US" sz="2400" b="1" dirty="0">
                <a:solidFill>
                  <a:schemeClr val="tx1"/>
                </a:solidFill>
              </a:rPr>
              <a:t>WHAT IS THE OUTCOME?  </a:t>
            </a:r>
            <a:r>
              <a:rPr lang="en-US" sz="2000" dirty="0">
                <a:solidFill>
                  <a:schemeClr val="bg1"/>
                </a:solidFill>
              </a:rPr>
              <a:t>Fluorescence output signal indicating presence of SARS-CoV-2 RNA</a:t>
            </a:r>
          </a:p>
        </p:txBody>
      </p:sp>
      <p:sp>
        <p:nvSpPr>
          <p:cNvPr id="12" name="Freeform: Shape 11">
            <a:extLst>
              <a:ext uri="{FF2B5EF4-FFF2-40B4-BE49-F238E27FC236}">
                <a16:creationId xmlns:a16="http://schemas.microsoft.com/office/drawing/2014/main" id="{E3BC2583-12CC-422C-A296-0B1C4DBEA73B}"/>
              </a:ext>
            </a:extLst>
          </p:cNvPr>
          <p:cNvSpPr/>
          <p:nvPr/>
        </p:nvSpPr>
        <p:spPr>
          <a:xfrm rot="19808">
            <a:off x="2702929" y="787273"/>
            <a:ext cx="523668" cy="137601"/>
          </a:xfrm>
          <a:custGeom>
            <a:avLst/>
            <a:gdLst>
              <a:gd name="connsiteX0" fmla="*/ 0 w 639150"/>
              <a:gd name="connsiteY0" fmla="*/ 77456 h 387279"/>
              <a:gd name="connsiteX1" fmla="*/ 445511 w 639150"/>
              <a:gd name="connsiteY1" fmla="*/ 77456 h 387279"/>
              <a:gd name="connsiteX2" fmla="*/ 445511 w 639150"/>
              <a:gd name="connsiteY2" fmla="*/ 0 h 387279"/>
              <a:gd name="connsiteX3" fmla="*/ 639150 w 639150"/>
              <a:gd name="connsiteY3" fmla="*/ 193640 h 387279"/>
              <a:gd name="connsiteX4" fmla="*/ 445511 w 639150"/>
              <a:gd name="connsiteY4" fmla="*/ 387279 h 387279"/>
              <a:gd name="connsiteX5" fmla="*/ 445511 w 639150"/>
              <a:gd name="connsiteY5" fmla="*/ 309823 h 387279"/>
              <a:gd name="connsiteX6" fmla="*/ 0 w 639150"/>
              <a:gd name="connsiteY6" fmla="*/ 309823 h 387279"/>
              <a:gd name="connsiteX7" fmla="*/ 0 w 639150"/>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50" h="387279">
                <a:moveTo>
                  <a:pt x="0" y="77456"/>
                </a:moveTo>
                <a:lnTo>
                  <a:pt x="445511" y="77456"/>
                </a:lnTo>
                <a:lnTo>
                  <a:pt x="445511" y="0"/>
                </a:lnTo>
                <a:lnTo>
                  <a:pt x="639150" y="193640"/>
                </a:lnTo>
                <a:lnTo>
                  <a:pt x="445511" y="387279"/>
                </a:lnTo>
                <a:lnTo>
                  <a:pt x="445511"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7455" rIns="116183"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3" name="Freeform: Shape 12">
            <a:hlinkClick r:id="rId2" action="ppaction://hlinksldjump"/>
            <a:extLst>
              <a:ext uri="{FF2B5EF4-FFF2-40B4-BE49-F238E27FC236}">
                <a16:creationId xmlns:a16="http://schemas.microsoft.com/office/drawing/2014/main" id="{40C7C787-11AD-4F92-96A2-C1CF62059C71}"/>
              </a:ext>
            </a:extLst>
          </p:cNvPr>
          <p:cNvSpPr/>
          <p:nvPr/>
        </p:nvSpPr>
        <p:spPr>
          <a:xfrm>
            <a:off x="3602736" y="320040"/>
            <a:ext cx="1691640" cy="996594"/>
          </a:xfrm>
          <a:custGeom>
            <a:avLst/>
            <a:gdLst>
              <a:gd name="connsiteX0" fmla="*/ 0 w 1796794"/>
              <a:gd name="connsiteY0" fmla="*/ 54024 h 540240"/>
              <a:gd name="connsiteX1" fmla="*/ 54024 w 1796794"/>
              <a:gd name="connsiteY1" fmla="*/ 0 h 540240"/>
              <a:gd name="connsiteX2" fmla="*/ 1742770 w 1796794"/>
              <a:gd name="connsiteY2" fmla="*/ 0 h 540240"/>
              <a:gd name="connsiteX3" fmla="*/ 1796794 w 1796794"/>
              <a:gd name="connsiteY3" fmla="*/ 54024 h 540240"/>
              <a:gd name="connsiteX4" fmla="*/ 1796794 w 1796794"/>
              <a:gd name="connsiteY4" fmla="*/ 486216 h 540240"/>
              <a:gd name="connsiteX5" fmla="*/ 1742770 w 1796794"/>
              <a:gd name="connsiteY5" fmla="*/ 540240 h 540240"/>
              <a:gd name="connsiteX6" fmla="*/ 54024 w 1796794"/>
              <a:gd name="connsiteY6" fmla="*/ 540240 h 540240"/>
              <a:gd name="connsiteX7" fmla="*/ 0 w 1796794"/>
              <a:gd name="connsiteY7" fmla="*/ 486216 h 540240"/>
              <a:gd name="connsiteX8" fmla="*/ 0 w 1796794"/>
              <a:gd name="connsiteY8" fmla="*/ 54024 h 5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40240">
                <a:moveTo>
                  <a:pt x="0" y="54024"/>
                </a:moveTo>
                <a:cubicBezTo>
                  <a:pt x="0" y="24187"/>
                  <a:pt x="24187" y="0"/>
                  <a:pt x="54024" y="0"/>
                </a:cubicBezTo>
                <a:lnTo>
                  <a:pt x="1742770" y="0"/>
                </a:lnTo>
                <a:cubicBezTo>
                  <a:pt x="1772607" y="0"/>
                  <a:pt x="1796794" y="24187"/>
                  <a:pt x="1796794" y="54024"/>
                </a:cubicBezTo>
                <a:lnTo>
                  <a:pt x="1796794" y="486216"/>
                </a:lnTo>
                <a:cubicBezTo>
                  <a:pt x="1796794" y="516053"/>
                  <a:pt x="1772607" y="540240"/>
                  <a:pt x="1742770" y="540240"/>
                </a:cubicBezTo>
                <a:lnTo>
                  <a:pt x="54024" y="540240"/>
                </a:lnTo>
                <a:cubicBezTo>
                  <a:pt x="24187" y="540240"/>
                  <a:pt x="0" y="516053"/>
                  <a:pt x="0" y="486216"/>
                </a:cubicBezTo>
                <a:lnTo>
                  <a:pt x="0" y="54024"/>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233420" numCol="1" spcCol="1270" anchor="t" anchorCtr="0">
            <a:noAutofit/>
          </a:bodyPr>
          <a:lstStyle/>
          <a:p>
            <a:pPr marL="0" lvl="0" indent="0" algn="l" defTabSz="622300">
              <a:lnSpc>
                <a:spcPct val="90000"/>
              </a:lnSpc>
              <a:spcBef>
                <a:spcPct val="0"/>
              </a:spcBef>
              <a:spcAft>
                <a:spcPct val="35000"/>
              </a:spcAft>
              <a:buNone/>
            </a:pPr>
            <a:r>
              <a:rPr lang="en-US" sz="2000" b="1" kern="1200" dirty="0"/>
              <a:t>2. RNA Nucleic Acid Extraction</a:t>
            </a:r>
          </a:p>
        </p:txBody>
      </p:sp>
      <p:sp>
        <p:nvSpPr>
          <p:cNvPr id="14" name="Freeform: Shape 13">
            <a:extLst>
              <a:ext uri="{FF2B5EF4-FFF2-40B4-BE49-F238E27FC236}">
                <a16:creationId xmlns:a16="http://schemas.microsoft.com/office/drawing/2014/main" id="{3F2651F5-FCFD-4EB3-B25D-AEA0E6B66694}"/>
              </a:ext>
            </a:extLst>
          </p:cNvPr>
          <p:cNvSpPr/>
          <p:nvPr/>
        </p:nvSpPr>
        <p:spPr>
          <a:xfrm rot="21588787">
            <a:off x="5636704" y="789787"/>
            <a:ext cx="417823" cy="137601"/>
          </a:xfrm>
          <a:custGeom>
            <a:avLst/>
            <a:gdLst>
              <a:gd name="connsiteX0" fmla="*/ 0 w 451626"/>
              <a:gd name="connsiteY0" fmla="*/ 77456 h 387279"/>
              <a:gd name="connsiteX1" fmla="*/ 257987 w 451626"/>
              <a:gd name="connsiteY1" fmla="*/ 77456 h 387279"/>
              <a:gd name="connsiteX2" fmla="*/ 257987 w 451626"/>
              <a:gd name="connsiteY2" fmla="*/ 0 h 387279"/>
              <a:gd name="connsiteX3" fmla="*/ 451626 w 451626"/>
              <a:gd name="connsiteY3" fmla="*/ 193640 h 387279"/>
              <a:gd name="connsiteX4" fmla="*/ 257987 w 451626"/>
              <a:gd name="connsiteY4" fmla="*/ 387279 h 387279"/>
              <a:gd name="connsiteX5" fmla="*/ 257987 w 451626"/>
              <a:gd name="connsiteY5" fmla="*/ 309823 h 387279"/>
              <a:gd name="connsiteX6" fmla="*/ 0 w 451626"/>
              <a:gd name="connsiteY6" fmla="*/ 309823 h 387279"/>
              <a:gd name="connsiteX7" fmla="*/ 0 w 451626"/>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26" h="387279">
                <a:moveTo>
                  <a:pt x="0" y="77456"/>
                </a:moveTo>
                <a:lnTo>
                  <a:pt x="257987" y="77456"/>
                </a:lnTo>
                <a:lnTo>
                  <a:pt x="257987" y="0"/>
                </a:lnTo>
                <a:lnTo>
                  <a:pt x="451626" y="193640"/>
                </a:lnTo>
                <a:lnTo>
                  <a:pt x="257987" y="387279"/>
                </a:lnTo>
                <a:lnTo>
                  <a:pt x="257987"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77455" rIns="116184"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5" name="Freeform: Shape 14" descr="3. RT-PCR Amplification&#10;">
            <a:hlinkClick r:id="rId3" action="ppaction://hlinksldjump"/>
            <a:extLst>
              <a:ext uri="{FF2B5EF4-FFF2-40B4-BE49-F238E27FC236}">
                <a16:creationId xmlns:a16="http://schemas.microsoft.com/office/drawing/2014/main" id="{7DD81E3F-04DB-449B-8554-3D76E0F16046}"/>
              </a:ext>
            </a:extLst>
          </p:cNvPr>
          <p:cNvSpPr/>
          <p:nvPr/>
        </p:nvSpPr>
        <p:spPr>
          <a:xfrm>
            <a:off x="6428232" y="320040"/>
            <a:ext cx="1691640" cy="996696"/>
          </a:xfrm>
          <a:custGeom>
            <a:avLst/>
            <a:gdLst>
              <a:gd name="connsiteX0" fmla="*/ 0 w 1796794"/>
              <a:gd name="connsiteY0" fmla="*/ 57119 h 571185"/>
              <a:gd name="connsiteX1" fmla="*/ 57119 w 1796794"/>
              <a:gd name="connsiteY1" fmla="*/ 0 h 571185"/>
              <a:gd name="connsiteX2" fmla="*/ 1739676 w 1796794"/>
              <a:gd name="connsiteY2" fmla="*/ 0 h 571185"/>
              <a:gd name="connsiteX3" fmla="*/ 1796795 w 1796794"/>
              <a:gd name="connsiteY3" fmla="*/ 57119 h 571185"/>
              <a:gd name="connsiteX4" fmla="*/ 1796794 w 1796794"/>
              <a:gd name="connsiteY4" fmla="*/ 514067 h 571185"/>
              <a:gd name="connsiteX5" fmla="*/ 1739675 w 1796794"/>
              <a:gd name="connsiteY5" fmla="*/ 571186 h 571185"/>
              <a:gd name="connsiteX6" fmla="*/ 57119 w 1796794"/>
              <a:gd name="connsiteY6" fmla="*/ 571185 h 571185"/>
              <a:gd name="connsiteX7" fmla="*/ 0 w 1796794"/>
              <a:gd name="connsiteY7" fmla="*/ 514066 h 571185"/>
              <a:gd name="connsiteX8" fmla="*/ 0 w 1796794"/>
              <a:gd name="connsiteY8" fmla="*/ 57119 h 5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71185">
                <a:moveTo>
                  <a:pt x="0" y="57119"/>
                </a:moveTo>
                <a:cubicBezTo>
                  <a:pt x="0" y="25573"/>
                  <a:pt x="25573" y="0"/>
                  <a:pt x="57119" y="0"/>
                </a:cubicBezTo>
                <a:lnTo>
                  <a:pt x="1739676" y="0"/>
                </a:lnTo>
                <a:cubicBezTo>
                  <a:pt x="1771222" y="0"/>
                  <a:pt x="1796795" y="25573"/>
                  <a:pt x="1796795" y="57119"/>
                </a:cubicBezTo>
                <a:cubicBezTo>
                  <a:pt x="1796795" y="209435"/>
                  <a:pt x="1796794" y="361751"/>
                  <a:pt x="1796794" y="514067"/>
                </a:cubicBezTo>
                <a:cubicBezTo>
                  <a:pt x="1796794" y="545613"/>
                  <a:pt x="1771221" y="571186"/>
                  <a:pt x="1739675" y="571186"/>
                </a:cubicBezTo>
                <a:lnTo>
                  <a:pt x="57119" y="571185"/>
                </a:lnTo>
                <a:cubicBezTo>
                  <a:pt x="25573" y="571185"/>
                  <a:pt x="0" y="545612"/>
                  <a:pt x="0" y="514066"/>
                </a:cubicBezTo>
                <a:lnTo>
                  <a:pt x="0" y="57119"/>
                </a:lnTo>
                <a:close/>
              </a:path>
            </a:pathLst>
          </a:custGeom>
          <a:solidFill>
            <a:srgbClr val="E96C14"/>
          </a:solidFill>
          <a:ln>
            <a:noFill/>
          </a:ln>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243735" numCol="1" spcCol="1270" anchor="t" anchorCtr="0">
            <a:noAutofit/>
          </a:bodyPr>
          <a:lstStyle/>
          <a:p>
            <a:pPr marL="0" lvl="0" indent="0" algn="l" defTabSz="622300">
              <a:lnSpc>
                <a:spcPct val="90000"/>
              </a:lnSpc>
              <a:spcBef>
                <a:spcPct val="0"/>
              </a:spcBef>
              <a:spcAft>
                <a:spcPct val="35000"/>
              </a:spcAft>
              <a:buNone/>
            </a:pPr>
            <a:r>
              <a:rPr lang="en-US" sz="2000" b="1" kern="1200" dirty="0"/>
              <a:t>3. RT-PCR Amplification</a:t>
            </a:r>
          </a:p>
        </p:txBody>
      </p:sp>
      <p:sp>
        <p:nvSpPr>
          <p:cNvPr id="16" name="Freeform: Shape 15">
            <a:extLst>
              <a:ext uri="{FF2B5EF4-FFF2-40B4-BE49-F238E27FC236}">
                <a16:creationId xmlns:a16="http://schemas.microsoft.com/office/drawing/2014/main" id="{FC1B27A9-06D0-4F3D-AA0F-DBCA6077BDB4}"/>
              </a:ext>
            </a:extLst>
          </p:cNvPr>
          <p:cNvSpPr/>
          <p:nvPr/>
        </p:nvSpPr>
        <p:spPr>
          <a:xfrm rot="21567183">
            <a:off x="8458399" y="771080"/>
            <a:ext cx="507185" cy="137601"/>
          </a:xfrm>
          <a:custGeom>
            <a:avLst/>
            <a:gdLst>
              <a:gd name="connsiteX0" fmla="*/ 0 w 548218"/>
              <a:gd name="connsiteY0" fmla="*/ 77456 h 387279"/>
              <a:gd name="connsiteX1" fmla="*/ 354579 w 548218"/>
              <a:gd name="connsiteY1" fmla="*/ 77456 h 387279"/>
              <a:gd name="connsiteX2" fmla="*/ 354579 w 548218"/>
              <a:gd name="connsiteY2" fmla="*/ 0 h 387279"/>
              <a:gd name="connsiteX3" fmla="*/ 548218 w 548218"/>
              <a:gd name="connsiteY3" fmla="*/ 193640 h 387279"/>
              <a:gd name="connsiteX4" fmla="*/ 354579 w 548218"/>
              <a:gd name="connsiteY4" fmla="*/ 387279 h 387279"/>
              <a:gd name="connsiteX5" fmla="*/ 354579 w 548218"/>
              <a:gd name="connsiteY5" fmla="*/ 309823 h 387279"/>
              <a:gd name="connsiteX6" fmla="*/ 0 w 548218"/>
              <a:gd name="connsiteY6" fmla="*/ 309823 h 387279"/>
              <a:gd name="connsiteX7" fmla="*/ 0 w 548218"/>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218" h="387279">
                <a:moveTo>
                  <a:pt x="0" y="77456"/>
                </a:moveTo>
                <a:lnTo>
                  <a:pt x="354579" y="77456"/>
                </a:lnTo>
                <a:lnTo>
                  <a:pt x="354579" y="0"/>
                </a:lnTo>
                <a:lnTo>
                  <a:pt x="548218" y="193640"/>
                </a:lnTo>
                <a:lnTo>
                  <a:pt x="354579" y="387279"/>
                </a:lnTo>
                <a:lnTo>
                  <a:pt x="354579"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7456" rIns="116183" bIns="77455"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28" name="Freeform: Shape 27">
            <a:hlinkClick r:id="rId4" action="ppaction://hlinksldjump"/>
            <a:extLst>
              <a:ext uri="{FF2B5EF4-FFF2-40B4-BE49-F238E27FC236}">
                <a16:creationId xmlns:a16="http://schemas.microsoft.com/office/drawing/2014/main" id="{1EB50AD4-A0F9-40A7-B8C1-9441079FBA9C}"/>
              </a:ext>
            </a:extLst>
          </p:cNvPr>
          <p:cNvSpPr/>
          <p:nvPr/>
        </p:nvSpPr>
        <p:spPr>
          <a:xfrm>
            <a:off x="9258428" y="320040"/>
            <a:ext cx="1690671" cy="997136"/>
          </a:xfrm>
          <a:custGeom>
            <a:avLst/>
            <a:gdLst>
              <a:gd name="connsiteX0" fmla="*/ 0 w 1796810"/>
              <a:gd name="connsiteY0" fmla="*/ 62760 h 627601"/>
              <a:gd name="connsiteX1" fmla="*/ 62760 w 1796810"/>
              <a:gd name="connsiteY1" fmla="*/ 0 h 627601"/>
              <a:gd name="connsiteX2" fmla="*/ 1734050 w 1796810"/>
              <a:gd name="connsiteY2" fmla="*/ 0 h 627601"/>
              <a:gd name="connsiteX3" fmla="*/ 1796810 w 1796810"/>
              <a:gd name="connsiteY3" fmla="*/ 62760 h 627601"/>
              <a:gd name="connsiteX4" fmla="*/ 1796810 w 1796810"/>
              <a:gd name="connsiteY4" fmla="*/ 564841 h 627601"/>
              <a:gd name="connsiteX5" fmla="*/ 1734050 w 1796810"/>
              <a:gd name="connsiteY5" fmla="*/ 627601 h 627601"/>
              <a:gd name="connsiteX6" fmla="*/ 62760 w 1796810"/>
              <a:gd name="connsiteY6" fmla="*/ 627601 h 627601"/>
              <a:gd name="connsiteX7" fmla="*/ 0 w 1796810"/>
              <a:gd name="connsiteY7" fmla="*/ 564841 h 627601"/>
              <a:gd name="connsiteX8" fmla="*/ 0 w 1796810"/>
              <a:gd name="connsiteY8" fmla="*/ 62760 h 6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810" h="627601">
                <a:moveTo>
                  <a:pt x="0" y="62760"/>
                </a:moveTo>
                <a:cubicBezTo>
                  <a:pt x="0" y="28099"/>
                  <a:pt x="28099" y="0"/>
                  <a:pt x="62760" y="0"/>
                </a:cubicBezTo>
                <a:lnTo>
                  <a:pt x="1734050" y="0"/>
                </a:lnTo>
                <a:cubicBezTo>
                  <a:pt x="1768711" y="0"/>
                  <a:pt x="1796810" y="28099"/>
                  <a:pt x="1796810" y="62760"/>
                </a:cubicBezTo>
                <a:lnTo>
                  <a:pt x="1796810" y="564841"/>
                </a:lnTo>
                <a:cubicBezTo>
                  <a:pt x="1796810" y="599502"/>
                  <a:pt x="1768711" y="627601"/>
                  <a:pt x="1734050" y="627601"/>
                </a:cubicBezTo>
                <a:lnTo>
                  <a:pt x="62760" y="627601"/>
                </a:lnTo>
                <a:cubicBezTo>
                  <a:pt x="28099" y="627601"/>
                  <a:pt x="0" y="599502"/>
                  <a:pt x="0" y="564841"/>
                </a:cubicBezTo>
                <a:lnTo>
                  <a:pt x="0" y="62760"/>
                </a:lnTo>
                <a:close/>
              </a:path>
            </a:pathLst>
          </a:custGeom>
          <a:solidFill>
            <a:schemeClr val="bg2"/>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99568" tIns="99568" rIns="99568" bIns="262541" numCol="1" spcCol="1270" anchor="t" anchorCtr="0">
            <a:noAutofit/>
          </a:bodyPr>
          <a:lstStyle/>
          <a:p>
            <a:pPr marL="0" lvl="0" indent="0" algn="l" defTabSz="622300">
              <a:lnSpc>
                <a:spcPct val="90000"/>
              </a:lnSpc>
              <a:spcBef>
                <a:spcPct val="0"/>
              </a:spcBef>
              <a:spcAft>
                <a:spcPct val="35000"/>
              </a:spcAft>
              <a:buNone/>
            </a:pPr>
            <a:r>
              <a:rPr lang="en-US" sz="2000" b="1" kern="1200" dirty="0"/>
              <a:t>4. Results Reporting</a:t>
            </a:r>
          </a:p>
        </p:txBody>
      </p:sp>
      <p:sp>
        <p:nvSpPr>
          <p:cNvPr id="29" name="Freeform: Shape 28">
            <a:hlinkClick r:id="rId5" action="ppaction://hlinksldjump"/>
            <a:extLst>
              <a:ext uri="{FF2B5EF4-FFF2-40B4-BE49-F238E27FC236}">
                <a16:creationId xmlns:a16="http://schemas.microsoft.com/office/drawing/2014/main" id="{A1F224F5-2881-43D7-AB35-63214CF8F506}"/>
              </a:ext>
            </a:extLst>
          </p:cNvPr>
          <p:cNvSpPr/>
          <p:nvPr/>
        </p:nvSpPr>
        <p:spPr>
          <a:xfrm>
            <a:off x="777240" y="320040"/>
            <a:ext cx="1691640" cy="996696"/>
          </a:xfrm>
          <a:custGeom>
            <a:avLst/>
            <a:gdLst>
              <a:gd name="connsiteX0" fmla="*/ 0 w 1796794"/>
              <a:gd name="connsiteY0" fmla="*/ 58521 h 585208"/>
              <a:gd name="connsiteX1" fmla="*/ 58521 w 1796794"/>
              <a:gd name="connsiteY1" fmla="*/ 0 h 585208"/>
              <a:gd name="connsiteX2" fmla="*/ 1738273 w 1796794"/>
              <a:gd name="connsiteY2" fmla="*/ 0 h 585208"/>
              <a:gd name="connsiteX3" fmla="*/ 1796794 w 1796794"/>
              <a:gd name="connsiteY3" fmla="*/ 58521 h 585208"/>
              <a:gd name="connsiteX4" fmla="*/ 1796794 w 1796794"/>
              <a:gd name="connsiteY4" fmla="*/ 526687 h 585208"/>
              <a:gd name="connsiteX5" fmla="*/ 1738273 w 1796794"/>
              <a:gd name="connsiteY5" fmla="*/ 585208 h 585208"/>
              <a:gd name="connsiteX6" fmla="*/ 58521 w 1796794"/>
              <a:gd name="connsiteY6" fmla="*/ 585208 h 585208"/>
              <a:gd name="connsiteX7" fmla="*/ 0 w 1796794"/>
              <a:gd name="connsiteY7" fmla="*/ 526687 h 585208"/>
              <a:gd name="connsiteX8" fmla="*/ 0 w 1796794"/>
              <a:gd name="connsiteY8" fmla="*/ 58521 h 58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85208">
                <a:moveTo>
                  <a:pt x="0" y="58521"/>
                </a:moveTo>
                <a:cubicBezTo>
                  <a:pt x="0" y="26201"/>
                  <a:pt x="26201" y="0"/>
                  <a:pt x="58521" y="0"/>
                </a:cubicBezTo>
                <a:lnTo>
                  <a:pt x="1738273" y="0"/>
                </a:lnTo>
                <a:cubicBezTo>
                  <a:pt x="1770593" y="0"/>
                  <a:pt x="1796794" y="26201"/>
                  <a:pt x="1796794" y="58521"/>
                </a:cubicBezTo>
                <a:lnTo>
                  <a:pt x="1796794" y="526687"/>
                </a:lnTo>
                <a:cubicBezTo>
                  <a:pt x="1796794" y="559007"/>
                  <a:pt x="1770593" y="585208"/>
                  <a:pt x="1738273" y="585208"/>
                </a:cubicBezTo>
                <a:lnTo>
                  <a:pt x="58521" y="585208"/>
                </a:lnTo>
                <a:cubicBezTo>
                  <a:pt x="26201" y="585208"/>
                  <a:pt x="0" y="559007"/>
                  <a:pt x="0" y="526687"/>
                </a:cubicBezTo>
                <a:lnTo>
                  <a:pt x="0" y="58521"/>
                </a:lnTo>
                <a:close/>
              </a:path>
            </a:pathLst>
          </a:custGeom>
          <a:solidFill>
            <a:schemeClr val="bg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243735" numCol="1" spcCol="1270" anchor="t" anchorCtr="0">
            <a:noAutofit/>
          </a:bodyPr>
          <a:lstStyle/>
          <a:p>
            <a:pPr defTabSz="622300">
              <a:lnSpc>
                <a:spcPct val="90000"/>
              </a:lnSpc>
              <a:spcBef>
                <a:spcPct val="0"/>
              </a:spcBef>
              <a:spcAft>
                <a:spcPct val="35000"/>
              </a:spcAft>
            </a:pPr>
            <a:r>
              <a:rPr lang="en-US" sz="2000" b="1" dirty="0"/>
              <a:t>1. Collect Specimen from Patient</a:t>
            </a:r>
          </a:p>
        </p:txBody>
      </p:sp>
      <p:pic>
        <p:nvPicPr>
          <p:cNvPr id="17" name="Picture 2">
            <a:extLst>
              <a:ext uri="{FF2B5EF4-FFF2-40B4-BE49-F238E27FC236}">
                <a16:creationId xmlns:a16="http://schemas.microsoft.com/office/drawing/2014/main" id="{6500E12E-2D12-4ED0-AEB7-15FBBE72B13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Rounded Corners 21" descr="Return to PCR Test Process Overview&#10;">
            <a:hlinkClick r:id="rId7" action="ppaction://hlinksldjump" highlightClick="1"/>
            <a:extLst>
              <a:ext uri="{FF2B5EF4-FFF2-40B4-BE49-F238E27FC236}">
                <a16:creationId xmlns:a16="http://schemas.microsoft.com/office/drawing/2014/main" id="{F846E9FA-2AB0-4A22-8C19-9D6A9A7B579F}"/>
              </a:ext>
            </a:extLst>
          </p:cNvPr>
          <p:cNvSpPr/>
          <p:nvPr/>
        </p:nvSpPr>
        <p:spPr>
          <a:xfrm>
            <a:off x="3246357" y="6122967"/>
            <a:ext cx="3640341" cy="512064"/>
          </a:xfrm>
          <a:prstGeom prst="roundRect">
            <a:avLst/>
          </a:prstGeom>
          <a:solidFill>
            <a:schemeClr val="accent6">
              <a:lumMod val="50000"/>
            </a:schemeClr>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dirty="0">
                <a:solidFill>
                  <a:schemeClr val="bg1"/>
                </a:solidFill>
              </a:rPr>
              <a:t>Return to PCR Test Process Overview</a:t>
            </a:r>
          </a:p>
        </p:txBody>
      </p:sp>
      <p:sp>
        <p:nvSpPr>
          <p:cNvPr id="25" name="Rectangle: Rounded Corners 24" descr="Additional Resources&#10;">
            <a:hlinkClick r:id="rId8" action="ppaction://hlinksldjump"/>
            <a:extLst>
              <a:ext uri="{FF2B5EF4-FFF2-40B4-BE49-F238E27FC236}">
                <a16:creationId xmlns:a16="http://schemas.microsoft.com/office/drawing/2014/main" id="{486B2F3E-6B6B-4CE5-833B-72CF28EFE564}"/>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7" name="Rectangle: Rounded Corners 26" descr="Return to the Main Menu&#10;">
            <a:hlinkClick r:id="rId9" action="ppaction://hlinksldjump"/>
            <a:extLst>
              <a:ext uri="{FF2B5EF4-FFF2-40B4-BE49-F238E27FC236}">
                <a16:creationId xmlns:a16="http://schemas.microsoft.com/office/drawing/2014/main" id="{1D57F0AB-904E-4DCE-B7EC-46EFB61FEE15}"/>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19" name="Rectangle: Rounded Corners 18" descr="Return to FDA FAQ&#10;">
            <a:hlinkClick r:id="rId10"/>
            <a:extLst>
              <a:ext uri="{FF2B5EF4-FFF2-40B4-BE49-F238E27FC236}">
                <a16:creationId xmlns:a16="http://schemas.microsoft.com/office/drawing/2014/main" id="{F4278933-F6DD-4D70-98EB-6350013D2C72}"/>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128845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Shape 57">
            <a:extLst>
              <a:ext uri="{FF2B5EF4-FFF2-40B4-BE49-F238E27FC236}">
                <a16:creationId xmlns:a16="http://schemas.microsoft.com/office/drawing/2014/main" id="{B56707E5-1D8A-4902-A924-4F40E75B4957}"/>
              </a:ext>
            </a:extLst>
          </p:cNvPr>
          <p:cNvSpPr/>
          <p:nvPr/>
        </p:nvSpPr>
        <p:spPr>
          <a:xfrm>
            <a:off x="1828800" y="1586962"/>
            <a:ext cx="7374905" cy="4244883"/>
          </a:xfrm>
          <a:custGeom>
            <a:avLst/>
            <a:gdLst>
              <a:gd name="connsiteX0" fmla="*/ 0 w 2075418"/>
              <a:gd name="connsiteY0" fmla="*/ 207542 h 3448442"/>
              <a:gd name="connsiteX1" fmla="*/ 207542 w 2075418"/>
              <a:gd name="connsiteY1" fmla="*/ 0 h 3448442"/>
              <a:gd name="connsiteX2" fmla="*/ 1867876 w 2075418"/>
              <a:gd name="connsiteY2" fmla="*/ 0 h 3448442"/>
              <a:gd name="connsiteX3" fmla="*/ 2075418 w 2075418"/>
              <a:gd name="connsiteY3" fmla="*/ 207542 h 3448442"/>
              <a:gd name="connsiteX4" fmla="*/ 2075418 w 2075418"/>
              <a:gd name="connsiteY4" fmla="*/ 3240900 h 3448442"/>
              <a:gd name="connsiteX5" fmla="*/ 1867876 w 2075418"/>
              <a:gd name="connsiteY5" fmla="*/ 3448442 h 3448442"/>
              <a:gd name="connsiteX6" fmla="*/ 207542 w 2075418"/>
              <a:gd name="connsiteY6" fmla="*/ 3448442 h 3448442"/>
              <a:gd name="connsiteX7" fmla="*/ 0 w 2075418"/>
              <a:gd name="connsiteY7" fmla="*/ 3240900 h 3448442"/>
              <a:gd name="connsiteX8" fmla="*/ 0 w 2075418"/>
              <a:gd name="connsiteY8" fmla="*/ 207542 h 34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5418" h="3448442">
                <a:moveTo>
                  <a:pt x="0" y="207542"/>
                </a:moveTo>
                <a:cubicBezTo>
                  <a:pt x="0" y="92920"/>
                  <a:pt x="92920" y="0"/>
                  <a:pt x="207542" y="0"/>
                </a:cubicBezTo>
                <a:lnTo>
                  <a:pt x="1867876" y="0"/>
                </a:lnTo>
                <a:cubicBezTo>
                  <a:pt x="1982498" y="0"/>
                  <a:pt x="2075418" y="92920"/>
                  <a:pt x="2075418" y="207542"/>
                </a:cubicBezTo>
                <a:lnTo>
                  <a:pt x="2075418" y="3240900"/>
                </a:lnTo>
                <a:cubicBezTo>
                  <a:pt x="2075418" y="3355522"/>
                  <a:pt x="1982498" y="3448442"/>
                  <a:pt x="1867876" y="3448442"/>
                </a:cubicBezTo>
                <a:lnTo>
                  <a:pt x="207542" y="3448442"/>
                </a:lnTo>
                <a:cubicBezTo>
                  <a:pt x="92920" y="3448442"/>
                  <a:pt x="0" y="3355522"/>
                  <a:pt x="0" y="3240900"/>
                </a:cubicBezTo>
                <a:lnTo>
                  <a:pt x="0" y="207542"/>
                </a:lnTo>
                <a:close/>
              </a:path>
            </a:pathLst>
          </a:custGeom>
          <a:solidFill>
            <a:srgbClr val="DDA7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139019" tIns="139019" rIns="139019" bIns="139019" numCol="1" spcCol="1270" anchor="t" anchorCtr="0">
            <a:noAutofit/>
          </a:bodyPr>
          <a:lstStyle/>
          <a:p>
            <a:pPr marL="57150" lvl="1" indent="-57150" defTabSz="488950">
              <a:lnSpc>
                <a:spcPct val="90000"/>
              </a:lnSpc>
              <a:spcBef>
                <a:spcPct val="0"/>
              </a:spcBef>
              <a:spcAft>
                <a:spcPct val="15000"/>
              </a:spcAft>
            </a:pPr>
            <a:endParaRPr lang="en-US" sz="2000" kern="1200" dirty="0"/>
          </a:p>
        </p:txBody>
      </p:sp>
      <p:sp>
        <p:nvSpPr>
          <p:cNvPr id="15" name="Freeform: Shape 14">
            <a:extLst>
              <a:ext uri="{FF2B5EF4-FFF2-40B4-BE49-F238E27FC236}">
                <a16:creationId xmlns:a16="http://schemas.microsoft.com/office/drawing/2014/main" id="{5A2DC8C0-AAA5-4481-A5A3-C6A7A51189D9}"/>
              </a:ext>
            </a:extLst>
          </p:cNvPr>
          <p:cNvSpPr/>
          <p:nvPr/>
        </p:nvSpPr>
        <p:spPr>
          <a:xfrm rot="19808">
            <a:off x="2699312" y="781461"/>
            <a:ext cx="527302" cy="143403"/>
          </a:xfrm>
          <a:custGeom>
            <a:avLst/>
            <a:gdLst>
              <a:gd name="connsiteX0" fmla="*/ 0 w 639150"/>
              <a:gd name="connsiteY0" fmla="*/ 77456 h 387279"/>
              <a:gd name="connsiteX1" fmla="*/ 445511 w 639150"/>
              <a:gd name="connsiteY1" fmla="*/ 77456 h 387279"/>
              <a:gd name="connsiteX2" fmla="*/ 445511 w 639150"/>
              <a:gd name="connsiteY2" fmla="*/ 0 h 387279"/>
              <a:gd name="connsiteX3" fmla="*/ 639150 w 639150"/>
              <a:gd name="connsiteY3" fmla="*/ 193640 h 387279"/>
              <a:gd name="connsiteX4" fmla="*/ 445511 w 639150"/>
              <a:gd name="connsiteY4" fmla="*/ 387279 h 387279"/>
              <a:gd name="connsiteX5" fmla="*/ 445511 w 639150"/>
              <a:gd name="connsiteY5" fmla="*/ 309823 h 387279"/>
              <a:gd name="connsiteX6" fmla="*/ 0 w 639150"/>
              <a:gd name="connsiteY6" fmla="*/ 309823 h 387279"/>
              <a:gd name="connsiteX7" fmla="*/ 0 w 639150"/>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50" h="387279">
                <a:moveTo>
                  <a:pt x="0" y="77456"/>
                </a:moveTo>
                <a:lnTo>
                  <a:pt x="445511" y="77456"/>
                </a:lnTo>
                <a:lnTo>
                  <a:pt x="445511" y="0"/>
                </a:lnTo>
                <a:lnTo>
                  <a:pt x="639150" y="193640"/>
                </a:lnTo>
                <a:lnTo>
                  <a:pt x="445511" y="387279"/>
                </a:lnTo>
                <a:lnTo>
                  <a:pt x="445511"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7455" rIns="116183"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6" name="Freeform: Shape 15">
            <a:hlinkClick r:id="rId2" action="ppaction://hlinksldjump"/>
            <a:extLst>
              <a:ext uri="{FF2B5EF4-FFF2-40B4-BE49-F238E27FC236}">
                <a16:creationId xmlns:a16="http://schemas.microsoft.com/office/drawing/2014/main" id="{4CD6D0E6-9F25-4388-852B-4991D645D6FE}"/>
              </a:ext>
            </a:extLst>
          </p:cNvPr>
          <p:cNvSpPr/>
          <p:nvPr/>
        </p:nvSpPr>
        <p:spPr>
          <a:xfrm>
            <a:off x="3602736" y="320040"/>
            <a:ext cx="1691640" cy="996696"/>
          </a:xfrm>
          <a:custGeom>
            <a:avLst/>
            <a:gdLst>
              <a:gd name="connsiteX0" fmla="*/ 0 w 1796794"/>
              <a:gd name="connsiteY0" fmla="*/ 54024 h 540240"/>
              <a:gd name="connsiteX1" fmla="*/ 54024 w 1796794"/>
              <a:gd name="connsiteY1" fmla="*/ 0 h 540240"/>
              <a:gd name="connsiteX2" fmla="*/ 1742770 w 1796794"/>
              <a:gd name="connsiteY2" fmla="*/ 0 h 540240"/>
              <a:gd name="connsiteX3" fmla="*/ 1796794 w 1796794"/>
              <a:gd name="connsiteY3" fmla="*/ 54024 h 540240"/>
              <a:gd name="connsiteX4" fmla="*/ 1796794 w 1796794"/>
              <a:gd name="connsiteY4" fmla="*/ 486216 h 540240"/>
              <a:gd name="connsiteX5" fmla="*/ 1742770 w 1796794"/>
              <a:gd name="connsiteY5" fmla="*/ 540240 h 540240"/>
              <a:gd name="connsiteX6" fmla="*/ 54024 w 1796794"/>
              <a:gd name="connsiteY6" fmla="*/ 540240 h 540240"/>
              <a:gd name="connsiteX7" fmla="*/ 0 w 1796794"/>
              <a:gd name="connsiteY7" fmla="*/ 486216 h 540240"/>
              <a:gd name="connsiteX8" fmla="*/ 0 w 1796794"/>
              <a:gd name="connsiteY8" fmla="*/ 54024 h 5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40240">
                <a:moveTo>
                  <a:pt x="0" y="54024"/>
                </a:moveTo>
                <a:cubicBezTo>
                  <a:pt x="0" y="24187"/>
                  <a:pt x="24187" y="0"/>
                  <a:pt x="54024" y="0"/>
                </a:cubicBezTo>
                <a:lnTo>
                  <a:pt x="1742770" y="0"/>
                </a:lnTo>
                <a:cubicBezTo>
                  <a:pt x="1772607" y="0"/>
                  <a:pt x="1796794" y="24187"/>
                  <a:pt x="1796794" y="54024"/>
                </a:cubicBezTo>
                <a:lnTo>
                  <a:pt x="1796794" y="486216"/>
                </a:lnTo>
                <a:cubicBezTo>
                  <a:pt x="1796794" y="516053"/>
                  <a:pt x="1772607" y="540240"/>
                  <a:pt x="1742770" y="540240"/>
                </a:cubicBezTo>
                <a:lnTo>
                  <a:pt x="54024" y="540240"/>
                </a:lnTo>
                <a:cubicBezTo>
                  <a:pt x="24187" y="540240"/>
                  <a:pt x="0" y="516053"/>
                  <a:pt x="0" y="486216"/>
                </a:cubicBezTo>
                <a:lnTo>
                  <a:pt x="0" y="54024"/>
                </a:lnTo>
                <a:close/>
              </a:path>
            </a:pathLst>
          </a:custGeom>
          <a:solidFill>
            <a:schemeClr val="bg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99568" rIns="99568" bIns="233420" numCol="1" spcCol="1270" anchor="t" anchorCtr="0">
            <a:noAutofit/>
          </a:bodyPr>
          <a:lstStyle/>
          <a:p>
            <a:pPr marL="0" lvl="0" indent="0" algn="l" defTabSz="622300">
              <a:lnSpc>
                <a:spcPct val="90000"/>
              </a:lnSpc>
              <a:spcBef>
                <a:spcPct val="0"/>
              </a:spcBef>
              <a:spcAft>
                <a:spcPct val="35000"/>
              </a:spcAft>
              <a:buNone/>
            </a:pPr>
            <a:r>
              <a:rPr lang="en-US" sz="2000" b="1" kern="1200" dirty="0"/>
              <a:t>2. RNA Nucleic Acid Extraction</a:t>
            </a:r>
          </a:p>
        </p:txBody>
      </p:sp>
      <p:sp>
        <p:nvSpPr>
          <p:cNvPr id="17" name="Freeform: Shape 16">
            <a:extLst>
              <a:ext uri="{FF2B5EF4-FFF2-40B4-BE49-F238E27FC236}">
                <a16:creationId xmlns:a16="http://schemas.microsoft.com/office/drawing/2014/main" id="{C589C91F-D11F-46EB-A4B0-223294B0309C}"/>
              </a:ext>
            </a:extLst>
          </p:cNvPr>
          <p:cNvSpPr/>
          <p:nvPr/>
        </p:nvSpPr>
        <p:spPr>
          <a:xfrm rot="21588787">
            <a:off x="5633795" y="783991"/>
            <a:ext cx="420723" cy="143403"/>
          </a:xfrm>
          <a:custGeom>
            <a:avLst/>
            <a:gdLst>
              <a:gd name="connsiteX0" fmla="*/ 0 w 451626"/>
              <a:gd name="connsiteY0" fmla="*/ 77456 h 387279"/>
              <a:gd name="connsiteX1" fmla="*/ 257987 w 451626"/>
              <a:gd name="connsiteY1" fmla="*/ 77456 h 387279"/>
              <a:gd name="connsiteX2" fmla="*/ 257987 w 451626"/>
              <a:gd name="connsiteY2" fmla="*/ 0 h 387279"/>
              <a:gd name="connsiteX3" fmla="*/ 451626 w 451626"/>
              <a:gd name="connsiteY3" fmla="*/ 193640 h 387279"/>
              <a:gd name="connsiteX4" fmla="*/ 257987 w 451626"/>
              <a:gd name="connsiteY4" fmla="*/ 387279 h 387279"/>
              <a:gd name="connsiteX5" fmla="*/ 257987 w 451626"/>
              <a:gd name="connsiteY5" fmla="*/ 309823 h 387279"/>
              <a:gd name="connsiteX6" fmla="*/ 0 w 451626"/>
              <a:gd name="connsiteY6" fmla="*/ 309823 h 387279"/>
              <a:gd name="connsiteX7" fmla="*/ 0 w 451626"/>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26" h="387279">
                <a:moveTo>
                  <a:pt x="0" y="77456"/>
                </a:moveTo>
                <a:lnTo>
                  <a:pt x="257987" y="77456"/>
                </a:lnTo>
                <a:lnTo>
                  <a:pt x="257987" y="0"/>
                </a:lnTo>
                <a:lnTo>
                  <a:pt x="451626" y="193640"/>
                </a:lnTo>
                <a:lnTo>
                  <a:pt x="257987" y="387279"/>
                </a:lnTo>
                <a:lnTo>
                  <a:pt x="257987"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 tIns="77455" rIns="116184" bIns="77456"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18" name="Freeform: Shape 17">
            <a:hlinkClick r:id="rId3" action="ppaction://hlinksldjump"/>
            <a:extLst>
              <a:ext uri="{FF2B5EF4-FFF2-40B4-BE49-F238E27FC236}">
                <a16:creationId xmlns:a16="http://schemas.microsoft.com/office/drawing/2014/main" id="{6B134FE0-1201-4D78-BF49-5EF6E4D8D5A7}"/>
              </a:ext>
            </a:extLst>
          </p:cNvPr>
          <p:cNvSpPr/>
          <p:nvPr/>
        </p:nvSpPr>
        <p:spPr>
          <a:xfrm>
            <a:off x="6428232" y="320040"/>
            <a:ext cx="1691640" cy="999744"/>
          </a:xfrm>
          <a:custGeom>
            <a:avLst/>
            <a:gdLst>
              <a:gd name="connsiteX0" fmla="*/ 0 w 1796794"/>
              <a:gd name="connsiteY0" fmla="*/ 57119 h 571185"/>
              <a:gd name="connsiteX1" fmla="*/ 57119 w 1796794"/>
              <a:gd name="connsiteY1" fmla="*/ 0 h 571185"/>
              <a:gd name="connsiteX2" fmla="*/ 1739676 w 1796794"/>
              <a:gd name="connsiteY2" fmla="*/ 0 h 571185"/>
              <a:gd name="connsiteX3" fmla="*/ 1796795 w 1796794"/>
              <a:gd name="connsiteY3" fmla="*/ 57119 h 571185"/>
              <a:gd name="connsiteX4" fmla="*/ 1796794 w 1796794"/>
              <a:gd name="connsiteY4" fmla="*/ 514067 h 571185"/>
              <a:gd name="connsiteX5" fmla="*/ 1739675 w 1796794"/>
              <a:gd name="connsiteY5" fmla="*/ 571186 h 571185"/>
              <a:gd name="connsiteX6" fmla="*/ 57119 w 1796794"/>
              <a:gd name="connsiteY6" fmla="*/ 571185 h 571185"/>
              <a:gd name="connsiteX7" fmla="*/ 0 w 1796794"/>
              <a:gd name="connsiteY7" fmla="*/ 514066 h 571185"/>
              <a:gd name="connsiteX8" fmla="*/ 0 w 1796794"/>
              <a:gd name="connsiteY8" fmla="*/ 57119 h 5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71185">
                <a:moveTo>
                  <a:pt x="0" y="57119"/>
                </a:moveTo>
                <a:cubicBezTo>
                  <a:pt x="0" y="25573"/>
                  <a:pt x="25573" y="0"/>
                  <a:pt x="57119" y="0"/>
                </a:cubicBezTo>
                <a:lnTo>
                  <a:pt x="1739676" y="0"/>
                </a:lnTo>
                <a:cubicBezTo>
                  <a:pt x="1771222" y="0"/>
                  <a:pt x="1796795" y="25573"/>
                  <a:pt x="1796795" y="57119"/>
                </a:cubicBezTo>
                <a:cubicBezTo>
                  <a:pt x="1796795" y="209435"/>
                  <a:pt x="1796794" y="361751"/>
                  <a:pt x="1796794" y="514067"/>
                </a:cubicBezTo>
                <a:cubicBezTo>
                  <a:pt x="1796794" y="545613"/>
                  <a:pt x="1771221" y="571186"/>
                  <a:pt x="1739675" y="571186"/>
                </a:cubicBezTo>
                <a:lnTo>
                  <a:pt x="57119" y="571185"/>
                </a:lnTo>
                <a:cubicBezTo>
                  <a:pt x="25573" y="571185"/>
                  <a:pt x="0" y="545612"/>
                  <a:pt x="0" y="514066"/>
                </a:cubicBezTo>
                <a:lnTo>
                  <a:pt x="0" y="57119"/>
                </a:lnTo>
                <a:close/>
              </a:path>
            </a:pathLst>
          </a:custGeom>
          <a:solidFill>
            <a:schemeClr val="bg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243735" numCol="1" spcCol="1270" anchor="t" anchorCtr="0">
            <a:noAutofit/>
          </a:bodyPr>
          <a:lstStyle/>
          <a:p>
            <a:pPr marL="0" lvl="0" indent="0" algn="l" defTabSz="622300">
              <a:lnSpc>
                <a:spcPct val="90000"/>
              </a:lnSpc>
              <a:spcBef>
                <a:spcPct val="0"/>
              </a:spcBef>
              <a:spcAft>
                <a:spcPct val="35000"/>
              </a:spcAft>
              <a:buNone/>
            </a:pPr>
            <a:r>
              <a:rPr lang="en-US" sz="2000" b="1" kern="1200" dirty="0"/>
              <a:t>3. RT-PCR Amplification</a:t>
            </a:r>
          </a:p>
        </p:txBody>
      </p:sp>
      <p:sp>
        <p:nvSpPr>
          <p:cNvPr id="19" name="Freeform: Shape 18">
            <a:extLst>
              <a:ext uri="{FF2B5EF4-FFF2-40B4-BE49-F238E27FC236}">
                <a16:creationId xmlns:a16="http://schemas.microsoft.com/office/drawing/2014/main" id="{8CC2F1B6-C728-4EC8-89D6-439D58A7E689}"/>
              </a:ext>
            </a:extLst>
          </p:cNvPr>
          <p:cNvSpPr/>
          <p:nvPr/>
        </p:nvSpPr>
        <p:spPr>
          <a:xfrm rot="21567183">
            <a:off x="8454851" y="765295"/>
            <a:ext cx="510706" cy="143403"/>
          </a:xfrm>
          <a:custGeom>
            <a:avLst/>
            <a:gdLst>
              <a:gd name="connsiteX0" fmla="*/ 0 w 548218"/>
              <a:gd name="connsiteY0" fmla="*/ 77456 h 387279"/>
              <a:gd name="connsiteX1" fmla="*/ 354579 w 548218"/>
              <a:gd name="connsiteY1" fmla="*/ 77456 h 387279"/>
              <a:gd name="connsiteX2" fmla="*/ 354579 w 548218"/>
              <a:gd name="connsiteY2" fmla="*/ 0 h 387279"/>
              <a:gd name="connsiteX3" fmla="*/ 548218 w 548218"/>
              <a:gd name="connsiteY3" fmla="*/ 193640 h 387279"/>
              <a:gd name="connsiteX4" fmla="*/ 354579 w 548218"/>
              <a:gd name="connsiteY4" fmla="*/ 387279 h 387279"/>
              <a:gd name="connsiteX5" fmla="*/ 354579 w 548218"/>
              <a:gd name="connsiteY5" fmla="*/ 309823 h 387279"/>
              <a:gd name="connsiteX6" fmla="*/ 0 w 548218"/>
              <a:gd name="connsiteY6" fmla="*/ 309823 h 387279"/>
              <a:gd name="connsiteX7" fmla="*/ 0 w 548218"/>
              <a:gd name="connsiteY7" fmla="*/ 77456 h 38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218" h="387279">
                <a:moveTo>
                  <a:pt x="0" y="77456"/>
                </a:moveTo>
                <a:lnTo>
                  <a:pt x="354579" y="77456"/>
                </a:lnTo>
                <a:lnTo>
                  <a:pt x="354579" y="0"/>
                </a:lnTo>
                <a:lnTo>
                  <a:pt x="548218" y="193640"/>
                </a:lnTo>
                <a:lnTo>
                  <a:pt x="354579" y="387279"/>
                </a:lnTo>
                <a:lnTo>
                  <a:pt x="354579" y="309823"/>
                </a:lnTo>
                <a:lnTo>
                  <a:pt x="0" y="309823"/>
                </a:lnTo>
                <a:lnTo>
                  <a:pt x="0" y="77456"/>
                </a:lnTo>
                <a:close/>
              </a:path>
            </a:pathLst>
          </a:custGeom>
          <a:solidFill>
            <a:schemeClr val="bg2"/>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7456" rIns="116183" bIns="77455" numCol="1" spcCol="1270" anchor="ctr" anchorCtr="0">
            <a:noAutofit/>
          </a:bodyPr>
          <a:lstStyle/>
          <a:p>
            <a:pPr marL="0" lvl="0" indent="0" algn="ctr" defTabSz="400050">
              <a:lnSpc>
                <a:spcPct val="90000"/>
              </a:lnSpc>
              <a:spcBef>
                <a:spcPct val="0"/>
              </a:spcBef>
              <a:spcAft>
                <a:spcPct val="35000"/>
              </a:spcAft>
              <a:buNone/>
            </a:pPr>
            <a:endParaRPr lang="en-US" sz="900" kern="1200" dirty="0"/>
          </a:p>
        </p:txBody>
      </p:sp>
      <p:sp>
        <p:nvSpPr>
          <p:cNvPr id="20" name="Freeform: Shape 19" descr="4. Results Reporting&#10;">
            <a:hlinkClick r:id="rId4" action="ppaction://hlinksldjump"/>
            <a:extLst>
              <a:ext uri="{FF2B5EF4-FFF2-40B4-BE49-F238E27FC236}">
                <a16:creationId xmlns:a16="http://schemas.microsoft.com/office/drawing/2014/main" id="{52BBF2F8-1665-46DA-A4E8-A87CA8F13EAC}"/>
              </a:ext>
            </a:extLst>
          </p:cNvPr>
          <p:cNvSpPr/>
          <p:nvPr/>
        </p:nvSpPr>
        <p:spPr>
          <a:xfrm>
            <a:off x="9262872" y="316992"/>
            <a:ext cx="1691640" cy="999744"/>
          </a:xfrm>
          <a:custGeom>
            <a:avLst/>
            <a:gdLst>
              <a:gd name="connsiteX0" fmla="*/ 0 w 1796810"/>
              <a:gd name="connsiteY0" fmla="*/ 62760 h 627601"/>
              <a:gd name="connsiteX1" fmla="*/ 62760 w 1796810"/>
              <a:gd name="connsiteY1" fmla="*/ 0 h 627601"/>
              <a:gd name="connsiteX2" fmla="*/ 1734050 w 1796810"/>
              <a:gd name="connsiteY2" fmla="*/ 0 h 627601"/>
              <a:gd name="connsiteX3" fmla="*/ 1796810 w 1796810"/>
              <a:gd name="connsiteY3" fmla="*/ 62760 h 627601"/>
              <a:gd name="connsiteX4" fmla="*/ 1796810 w 1796810"/>
              <a:gd name="connsiteY4" fmla="*/ 564841 h 627601"/>
              <a:gd name="connsiteX5" fmla="*/ 1734050 w 1796810"/>
              <a:gd name="connsiteY5" fmla="*/ 627601 h 627601"/>
              <a:gd name="connsiteX6" fmla="*/ 62760 w 1796810"/>
              <a:gd name="connsiteY6" fmla="*/ 627601 h 627601"/>
              <a:gd name="connsiteX7" fmla="*/ 0 w 1796810"/>
              <a:gd name="connsiteY7" fmla="*/ 564841 h 627601"/>
              <a:gd name="connsiteX8" fmla="*/ 0 w 1796810"/>
              <a:gd name="connsiteY8" fmla="*/ 62760 h 62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810" h="627601">
                <a:moveTo>
                  <a:pt x="0" y="62760"/>
                </a:moveTo>
                <a:cubicBezTo>
                  <a:pt x="0" y="28099"/>
                  <a:pt x="28099" y="0"/>
                  <a:pt x="62760" y="0"/>
                </a:cubicBezTo>
                <a:lnTo>
                  <a:pt x="1734050" y="0"/>
                </a:lnTo>
                <a:cubicBezTo>
                  <a:pt x="1768711" y="0"/>
                  <a:pt x="1796810" y="28099"/>
                  <a:pt x="1796810" y="62760"/>
                </a:cubicBezTo>
                <a:lnTo>
                  <a:pt x="1796810" y="564841"/>
                </a:lnTo>
                <a:cubicBezTo>
                  <a:pt x="1796810" y="599502"/>
                  <a:pt x="1768711" y="627601"/>
                  <a:pt x="1734050" y="627601"/>
                </a:cubicBezTo>
                <a:lnTo>
                  <a:pt x="62760" y="627601"/>
                </a:lnTo>
                <a:cubicBezTo>
                  <a:pt x="28099" y="627601"/>
                  <a:pt x="0" y="599502"/>
                  <a:pt x="0" y="564841"/>
                </a:cubicBezTo>
                <a:lnTo>
                  <a:pt x="0" y="62760"/>
                </a:lnTo>
                <a:close/>
              </a:path>
            </a:pathLst>
          </a:custGeom>
          <a:solidFill>
            <a:srgbClr val="DDA700"/>
          </a:solidFill>
        </p:spPr>
        <p:style>
          <a:lnRef idx="1">
            <a:schemeClr val="accent5"/>
          </a:lnRef>
          <a:fillRef idx="2">
            <a:schemeClr val="accent5"/>
          </a:fillRef>
          <a:effectRef idx="1">
            <a:schemeClr val="accent5"/>
          </a:effectRef>
          <a:fontRef idx="minor">
            <a:schemeClr val="dk1"/>
          </a:fontRef>
        </p:style>
        <p:txBody>
          <a:bodyPr spcFirstLastPara="0" vert="horz" wrap="square" lIns="99568" tIns="99568" rIns="99568" bIns="262541" numCol="1" spcCol="1270" anchor="t" anchorCtr="0">
            <a:noAutofit/>
          </a:bodyPr>
          <a:lstStyle/>
          <a:p>
            <a:pPr marL="0" lvl="0" indent="0" algn="l" defTabSz="622300">
              <a:lnSpc>
                <a:spcPct val="90000"/>
              </a:lnSpc>
              <a:spcBef>
                <a:spcPct val="0"/>
              </a:spcBef>
              <a:spcAft>
                <a:spcPct val="35000"/>
              </a:spcAft>
              <a:buNone/>
            </a:pPr>
            <a:r>
              <a:rPr lang="en-US" sz="2000" b="1" kern="1200" dirty="0">
                <a:solidFill>
                  <a:schemeClr val="bg1"/>
                </a:solidFill>
              </a:rPr>
              <a:t>4. Results Reporting</a:t>
            </a:r>
          </a:p>
        </p:txBody>
      </p:sp>
      <p:sp>
        <p:nvSpPr>
          <p:cNvPr id="31" name="Freeform: Shape 30">
            <a:hlinkClick r:id="rId5" action="ppaction://hlinksldjump"/>
            <a:extLst>
              <a:ext uri="{FF2B5EF4-FFF2-40B4-BE49-F238E27FC236}">
                <a16:creationId xmlns:a16="http://schemas.microsoft.com/office/drawing/2014/main" id="{03B8EB1D-8C06-4C7D-BDED-4598167381B5}"/>
              </a:ext>
            </a:extLst>
          </p:cNvPr>
          <p:cNvSpPr/>
          <p:nvPr/>
        </p:nvSpPr>
        <p:spPr>
          <a:xfrm>
            <a:off x="777240" y="320040"/>
            <a:ext cx="1691640" cy="996696"/>
          </a:xfrm>
          <a:custGeom>
            <a:avLst/>
            <a:gdLst>
              <a:gd name="connsiteX0" fmla="*/ 0 w 1796794"/>
              <a:gd name="connsiteY0" fmla="*/ 58521 h 585208"/>
              <a:gd name="connsiteX1" fmla="*/ 58521 w 1796794"/>
              <a:gd name="connsiteY1" fmla="*/ 0 h 585208"/>
              <a:gd name="connsiteX2" fmla="*/ 1738273 w 1796794"/>
              <a:gd name="connsiteY2" fmla="*/ 0 h 585208"/>
              <a:gd name="connsiteX3" fmla="*/ 1796794 w 1796794"/>
              <a:gd name="connsiteY3" fmla="*/ 58521 h 585208"/>
              <a:gd name="connsiteX4" fmla="*/ 1796794 w 1796794"/>
              <a:gd name="connsiteY4" fmla="*/ 526687 h 585208"/>
              <a:gd name="connsiteX5" fmla="*/ 1738273 w 1796794"/>
              <a:gd name="connsiteY5" fmla="*/ 585208 h 585208"/>
              <a:gd name="connsiteX6" fmla="*/ 58521 w 1796794"/>
              <a:gd name="connsiteY6" fmla="*/ 585208 h 585208"/>
              <a:gd name="connsiteX7" fmla="*/ 0 w 1796794"/>
              <a:gd name="connsiteY7" fmla="*/ 526687 h 585208"/>
              <a:gd name="connsiteX8" fmla="*/ 0 w 1796794"/>
              <a:gd name="connsiteY8" fmla="*/ 58521 h 58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6794" h="585208">
                <a:moveTo>
                  <a:pt x="0" y="58521"/>
                </a:moveTo>
                <a:cubicBezTo>
                  <a:pt x="0" y="26201"/>
                  <a:pt x="26201" y="0"/>
                  <a:pt x="58521" y="0"/>
                </a:cubicBezTo>
                <a:lnTo>
                  <a:pt x="1738273" y="0"/>
                </a:lnTo>
                <a:cubicBezTo>
                  <a:pt x="1770593" y="0"/>
                  <a:pt x="1796794" y="26201"/>
                  <a:pt x="1796794" y="58521"/>
                </a:cubicBezTo>
                <a:lnTo>
                  <a:pt x="1796794" y="526687"/>
                </a:lnTo>
                <a:cubicBezTo>
                  <a:pt x="1796794" y="559007"/>
                  <a:pt x="1770593" y="585208"/>
                  <a:pt x="1738273" y="585208"/>
                </a:cubicBezTo>
                <a:lnTo>
                  <a:pt x="58521" y="585208"/>
                </a:lnTo>
                <a:cubicBezTo>
                  <a:pt x="26201" y="585208"/>
                  <a:pt x="0" y="559007"/>
                  <a:pt x="0" y="526687"/>
                </a:cubicBezTo>
                <a:lnTo>
                  <a:pt x="0" y="58521"/>
                </a:lnTo>
                <a:close/>
              </a:path>
            </a:pathLst>
          </a:custGeom>
          <a:solidFill>
            <a:schemeClr val="bg2"/>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99568" rIns="99568" bIns="243735" numCol="1" spcCol="1270" anchor="t" anchorCtr="0">
            <a:noAutofit/>
          </a:bodyPr>
          <a:lstStyle/>
          <a:p>
            <a:pPr defTabSz="622300">
              <a:lnSpc>
                <a:spcPct val="90000"/>
              </a:lnSpc>
              <a:spcBef>
                <a:spcPct val="0"/>
              </a:spcBef>
              <a:spcAft>
                <a:spcPct val="35000"/>
              </a:spcAft>
            </a:pPr>
            <a:r>
              <a:rPr lang="en-US" sz="2000" b="1" dirty="0"/>
              <a:t>1. Collect Specimen from Patient</a:t>
            </a:r>
          </a:p>
        </p:txBody>
      </p:sp>
      <p:pic>
        <p:nvPicPr>
          <p:cNvPr id="21" name="Picture 2">
            <a:extLst>
              <a:ext uri="{FF2B5EF4-FFF2-40B4-BE49-F238E27FC236}">
                <a16:creationId xmlns:a16="http://schemas.microsoft.com/office/drawing/2014/main" id="{C5AB42CC-5CF3-4A64-A252-ADF717310EC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descr="INPUT FOR THIS STEP? Fluorescence output signal&#10;&#10;WHAT IS THE OUTCOME?  Report of output indicating presence of SARS-CoV-2 virus">
            <a:extLst>
              <a:ext uri="{FF2B5EF4-FFF2-40B4-BE49-F238E27FC236}">
                <a16:creationId xmlns:a16="http://schemas.microsoft.com/office/drawing/2014/main" id="{93399DE4-D6E7-4ACF-9CC7-1B6EC083386B}"/>
              </a:ext>
            </a:extLst>
          </p:cNvPr>
          <p:cNvSpPr txBox="1"/>
          <p:nvPr/>
        </p:nvSpPr>
        <p:spPr>
          <a:xfrm>
            <a:off x="2051792" y="1866673"/>
            <a:ext cx="3390142" cy="1846659"/>
          </a:xfrm>
          <a:prstGeom prst="rect">
            <a:avLst/>
          </a:prstGeom>
          <a:noFill/>
        </p:spPr>
        <p:txBody>
          <a:bodyPr wrap="square" rtlCol="0">
            <a:spAutoFit/>
          </a:bodyPr>
          <a:lstStyle/>
          <a:p>
            <a:pPr marL="57150" lvl="1" indent="-57150" defTabSz="488950">
              <a:lnSpc>
                <a:spcPct val="90000"/>
              </a:lnSpc>
              <a:spcBef>
                <a:spcPct val="0"/>
              </a:spcBef>
              <a:spcAft>
                <a:spcPct val="15000"/>
              </a:spcAft>
            </a:pPr>
            <a:r>
              <a:rPr lang="en-US" sz="2000" b="1" dirty="0"/>
              <a:t>INPUT FOR THIS STEP? </a:t>
            </a:r>
            <a:r>
              <a:rPr lang="en-US" sz="2000" dirty="0">
                <a:solidFill>
                  <a:schemeClr val="bg1"/>
                </a:solidFill>
              </a:rPr>
              <a:t>Fluorescence output signal</a:t>
            </a:r>
          </a:p>
          <a:p>
            <a:pPr marL="57150" lvl="1" indent="-57150" defTabSz="488950">
              <a:lnSpc>
                <a:spcPct val="90000"/>
              </a:lnSpc>
              <a:spcBef>
                <a:spcPct val="0"/>
              </a:spcBef>
              <a:spcAft>
                <a:spcPct val="15000"/>
              </a:spcAft>
            </a:pPr>
            <a:endParaRPr lang="en-US" sz="2000" dirty="0">
              <a:solidFill>
                <a:schemeClr val="bg1"/>
              </a:solidFill>
            </a:endParaRPr>
          </a:p>
          <a:p>
            <a:pPr marL="57150" lvl="1" indent="-57150" defTabSz="488950">
              <a:lnSpc>
                <a:spcPct val="90000"/>
              </a:lnSpc>
              <a:spcBef>
                <a:spcPct val="0"/>
              </a:spcBef>
              <a:spcAft>
                <a:spcPct val="15000"/>
              </a:spcAft>
            </a:pPr>
            <a:r>
              <a:rPr lang="en-US" sz="2000" b="1" dirty="0"/>
              <a:t>WHAT IS THE OUTCOME?  </a:t>
            </a:r>
            <a:r>
              <a:rPr lang="en-US" sz="2000" dirty="0">
                <a:solidFill>
                  <a:schemeClr val="bg1"/>
                </a:solidFill>
              </a:rPr>
              <a:t>Report of output indicating presence of SARS-CoV-2 virus</a:t>
            </a:r>
          </a:p>
        </p:txBody>
      </p:sp>
      <p:pic>
        <p:nvPicPr>
          <p:cNvPr id="59" name="Picture 58" descr="This picture shows an illustration of SARS-CoV-2 virus.&#10;">
            <a:extLst>
              <a:ext uri="{FF2B5EF4-FFF2-40B4-BE49-F238E27FC236}">
                <a16:creationId xmlns:a16="http://schemas.microsoft.com/office/drawing/2014/main" id="{3775E6AF-DC45-4FB7-B9F5-5CDAB8800A91}"/>
              </a:ext>
            </a:extLst>
          </p:cNvPr>
          <p:cNvPicPr>
            <a:picLocks noChangeAspect="1"/>
          </p:cNvPicPr>
          <p:nvPr/>
        </p:nvPicPr>
        <p:blipFill>
          <a:blip r:embed="rId7"/>
          <a:stretch>
            <a:fillRect/>
          </a:stretch>
        </p:blipFill>
        <p:spPr>
          <a:xfrm>
            <a:off x="2304012" y="3777424"/>
            <a:ext cx="2885701" cy="1682535"/>
          </a:xfrm>
          <a:prstGeom prst="rect">
            <a:avLst/>
          </a:prstGeom>
        </p:spPr>
      </p:pic>
      <p:pic>
        <p:nvPicPr>
          <p:cNvPr id="5" name="Picture 4" descr="This picture shows a PCR display of fluorescence curves used to determine the detection of coronavirus SARS-CoV-2. ">
            <a:extLst>
              <a:ext uri="{FF2B5EF4-FFF2-40B4-BE49-F238E27FC236}">
                <a16:creationId xmlns:a16="http://schemas.microsoft.com/office/drawing/2014/main" id="{1A2A4037-D241-4743-BFCC-C4D111A6AB19}"/>
              </a:ext>
            </a:extLst>
          </p:cNvPr>
          <p:cNvPicPr>
            <a:picLocks noChangeAspect="1"/>
          </p:cNvPicPr>
          <p:nvPr/>
        </p:nvPicPr>
        <p:blipFill>
          <a:blip r:embed="rId8"/>
          <a:stretch>
            <a:fillRect/>
          </a:stretch>
        </p:blipFill>
        <p:spPr>
          <a:xfrm>
            <a:off x="5493173" y="2237790"/>
            <a:ext cx="3419475" cy="2943225"/>
          </a:xfrm>
          <a:prstGeom prst="rect">
            <a:avLst/>
          </a:prstGeom>
        </p:spPr>
      </p:pic>
      <p:sp>
        <p:nvSpPr>
          <p:cNvPr id="25" name="Rectangle: Rounded Corners 24" descr="Return to PCR Test Process Overview&#10;">
            <a:hlinkClick r:id="rId9" action="ppaction://hlinksldjump" highlightClick="1"/>
            <a:extLst>
              <a:ext uri="{FF2B5EF4-FFF2-40B4-BE49-F238E27FC236}">
                <a16:creationId xmlns:a16="http://schemas.microsoft.com/office/drawing/2014/main" id="{D60F7916-1F09-425B-B83E-3EFA8B8C5B82}"/>
              </a:ext>
            </a:extLst>
          </p:cNvPr>
          <p:cNvSpPr/>
          <p:nvPr/>
        </p:nvSpPr>
        <p:spPr>
          <a:xfrm>
            <a:off x="3246357" y="6122967"/>
            <a:ext cx="3640341" cy="512064"/>
          </a:xfrm>
          <a:prstGeom prst="roundRect">
            <a:avLst/>
          </a:prstGeom>
          <a:solidFill>
            <a:schemeClr val="accent6">
              <a:lumMod val="50000"/>
            </a:schemeClr>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dirty="0">
                <a:solidFill>
                  <a:schemeClr val="bg1"/>
                </a:solidFill>
              </a:rPr>
              <a:t>Return to PCR Test Process Overview</a:t>
            </a:r>
          </a:p>
        </p:txBody>
      </p:sp>
      <p:sp>
        <p:nvSpPr>
          <p:cNvPr id="26" name="Rectangle: Rounded Corners 25" descr="Additional Resources&#10;">
            <a:hlinkClick r:id="rId10" action="ppaction://hlinksldjump"/>
            <a:extLst>
              <a:ext uri="{FF2B5EF4-FFF2-40B4-BE49-F238E27FC236}">
                <a16:creationId xmlns:a16="http://schemas.microsoft.com/office/drawing/2014/main" id="{57AEB51B-16BE-43E2-8293-8F5C87BDC76E}"/>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8" name="Rectangle: Rounded Corners 27" descr="Return to the Main Menu&#10;">
            <a:hlinkClick r:id="rId11" action="ppaction://hlinksldjump"/>
            <a:extLst>
              <a:ext uri="{FF2B5EF4-FFF2-40B4-BE49-F238E27FC236}">
                <a16:creationId xmlns:a16="http://schemas.microsoft.com/office/drawing/2014/main" id="{74BFE7E7-EDF6-46CC-90C3-5397EFC0B1B9}"/>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3" name="Rectangle: Rounded Corners 22" descr="Return to FDA FAQ&#10;">
            <a:hlinkClick r:id="rId12"/>
            <a:extLst>
              <a:ext uri="{FF2B5EF4-FFF2-40B4-BE49-F238E27FC236}">
                <a16:creationId xmlns:a16="http://schemas.microsoft.com/office/drawing/2014/main" id="{6FA40F6C-F76C-4BE6-9A6D-2744331803E8}"/>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3475855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ECAD413A-87F0-4D15-BC62-E0052F771E3F}"/>
              </a:ext>
            </a:extLst>
          </p:cNvPr>
          <p:cNvSpPr/>
          <p:nvPr/>
        </p:nvSpPr>
        <p:spPr>
          <a:xfrm>
            <a:off x="5656897" y="2140801"/>
            <a:ext cx="5305638" cy="3086029"/>
          </a:xfrm>
          <a:prstGeom prst="roundRect">
            <a:avLst/>
          </a:prstGeom>
          <a:solidFill>
            <a:schemeClr val="bg1">
              <a:lumMod val="9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Right Brace 3">
            <a:extLst>
              <a:ext uri="{FF2B5EF4-FFF2-40B4-BE49-F238E27FC236}">
                <a16:creationId xmlns:a16="http://schemas.microsoft.com/office/drawing/2014/main" id="{28583A5F-6C1C-4FA0-8569-51FC2EF49B57}"/>
              </a:ext>
              <a:ext uri="{C183D7F6-B498-43B3-948B-1728B52AA6E4}">
                <adec:decorative xmlns:adec="http://schemas.microsoft.com/office/drawing/2017/decorative" val="1"/>
              </a:ext>
            </a:extLst>
          </p:cNvPr>
          <p:cNvSpPr/>
          <p:nvPr/>
        </p:nvSpPr>
        <p:spPr>
          <a:xfrm>
            <a:off x="4204814" y="1235326"/>
            <a:ext cx="1402672" cy="4219073"/>
          </a:xfrm>
          <a:prstGeom prst="rightBrace">
            <a:avLst/>
          </a:prstGeom>
          <a:ln>
            <a:solidFill>
              <a:srgbClr val="003366"/>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descr="Substitution Options*&#10;* Substitution Options are illustrated with the CDC test for this tool. Labs can identify and validate alternative options to other authorized assays. &#10;&#10;">
            <a:extLst>
              <a:ext uri="{FF2B5EF4-FFF2-40B4-BE49-F238E27FC236}">
                <a16:creationId xmlns:a16="http://schemas.microsoft.com/office/drawing/2014/main" id="{B041BDC7-4855-4008-8A8C-FBD037F62DF7}"/>
              </a:ext>
            </a:extLst>
          </p:cNvPr>
          <p:cNvSpPr txBox="1">
            <a:spLocks/>
          </p:cNvSpPr>
          <p:nvPr/>
        </p:nvSpPr>
        <p:spPr>
          <a:xfrm>
            <a:off x="5052876" y="11030"/>
            <a:ext cx="6065781" cy="1068069"/>
          </a:xfrm>
          <a:prstGeom prst="rect">
            <a:avLst/>
          </a:prstGeom>
          <a:solidFill>
            <a:schemeClr val="bg1"/>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b="1" dirty="0">
                <a:latin typeface="+mn-lt"/>
              </a:rPr>
              <a:t>Substitution Options*</a:t>
            </a:r>
          </a:p>
        </p:txBody>
      </p:sp>
      <p:sp>
        <p:nvSpPr>
          <p:cNvPr id="2" name="TextBox 1" descr="Select a Test Component on the left to explore possible substitutions for the Open Mix and Match style CDC molecular test&#10;">
            <a:extLst>
              <a:ext uri="{FF2B5EF4-FFF2-40B4-BE49-F238E27FC236}">
                <a16:creationId xmlns:a16="http://schemas.microsoft.com/office/drawing/2014/main" id="{14B291E6-5B60-4921-AA16-320240D7B192}"/>
              </a:ext>
            </a:extLst>
          </p:cNvPr>
          <p:cNvSpPr txBox="1"/>
          <p:nvPr/>
        </p:nvSpPr>
        <p:spPr>
          <a:xfrm>
            <a:off x="5854824" y="2400801"/>
            <a:ext cx="4912502" cy="2554545"/>
          </a:xfrm>
          <a:prstGeom prst="rect">
            <a:avLst/>
          </a:prstGeom>
          <a:noFill/>
        </p:spPr>
        <p:txBody>
          <a:bodyPr wrap="square" rtlCol="0">
            <a:spAutoFit/>
          </a:bodyPr>
          <a:lstStyle/>
          <a:p>
            <a:pPr algn="ctr"/>
            <a:r>
              <a:rPr lang="en-US" sz="3200" dirty="0"/>
              <a:t>Select a Test Component on the left to explore possible substitutions for the Open Mix and Match style CDC molecular test</a:t>
            </a:r>
          </a:p>
        </p:txBody>
      </p:sp>
      <p:sp>
        <p:nvSpPr>
          <p:cNvPr id="26" name="Rectangle: Rounded Corners 25" descr="Primers and Probes&#10;">
            <a:hlinkClick r:id="rId3" action="ppaction://hlinksldjump"/>
            <a:extLst>
              <a:ext uri="{FF2B5EF4-FFF2-40B4-BE49-F238E27FC236}">
                <a16:creationId xmlns:a16="http://schemas.microsoft.com/office/drawing/2014/main" id="{431648C9-6CEB-4AD1-AD7B-E11F52A47D6E}"/>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27" name="Rectangle: Rounded Corners 26" descr="Select A PCR Test Component&#10;Primers and Probes&#10;Master Mix&#10;PCR System&#10;Controls&#10;Extraction Systems/Kits&#10;General Consumables">
            <a:extLst>
              <a:ext uri="{FF2B5EF4-FFF2-40B4-BE49-F238E27FC236}">
                <a16:creationId xmlns:a16="http://schemas.microsoft.com/office/drawing/2014/main" id="{982E9B1B-670F-4644-9D5F-1293E5207714}"/>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descr="SELECT A PCR TEST COMPONENT&#10;">
            <a:extLst>
              <a:ext uri="{FF2B5EF4-FFF2-40B4-BE49-F238E27FC236}">
                <a16:creationId xmlns:a16="http://schemas.microsoft.com/office/drawing/2014/main" id="{D80D5A75-3E1D-4E88-9706-9ED7D453E069}"/>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9" name="Rectangle: Rounded Corners 28" descr="General Consumables&#10;">
            <a:hlinkClick r:id="rId4" action="ppaction://hlinksldjump"/>
            <a:extLst>
              <a:ext uri="{FF2B5EF4-FFF2-40B4-BE49-F238E27FC236}">
                <a16:creationId xmlns:a16="http://schemas.microsoft.com/office/drawing/2014/main" id="{E4D08951-6D10-4689-A517-A503EE0FD5B8}"/>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30" name="Rectangle: Rounded Corners 29" descr="Extraction System/Kits&#10;">
            <a:hlinkClick r:id="rId5" action="ppaction://hlinksldjump"/>
            <a:extLst>
              <a:ext uri="{FF2B5EF4-FFF2-40B4-BE49-F238E27FC236}">
                <a16:creationId xmlns:a16="http://schemas.microsoft.com/office/drawing/2014/main" id="{1E475958-2FEE-42C0-94B2-4B91784E3CDE}"/>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31" name="Rectangle: Rounded Corners 30" descr="Controls&#10;">
            <a:hlinkClick r:id="rId6" action="ppaction://hlinksldjump"/>
            <a:extLst>
              <a:ext uri="{FF2B5EF4-FFF2-40B4-BE49-F238E27FC236}">
                <a16:creationId xmlns:a16="http://schemas.microsoft.com/office/drawing/2014/main" id="{0845ACD5-1894-4BD8-AFA2-4F545A488092}"/>
              </a:ext>
            </a:extLst>
          </p:cNvPr>
          <p:cNvSpPr/>
          <p:nvPr/>
        </p:nvSpPr>
        <p:spPr>
          <a:xfrm>
            <a:off x="784198" y="3448208"/>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32" name="Rectangle: Rounded Corners 31" descr="PCR System&#10;">
            <a:hlinkClick r:id="rId7" action="ppaction://hlinksldjump"/>
            <a:extLst>
              <a:ext uri="{FF2B5EF4-FFF2-40B4-BE49-F238E27FC236}">
                <a16:creationId xmlns:a16="http://schemas.microsoft.com/office/drawing/2014/main" id="{475CB51C-778C-4879-A085-81F788C00727}"/>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33" name="Rectangle: Rounded Corners 32" descr="Master Mix&#10;">
            <a:hlinkClick r:id="rId8" action="ppaction://hlinksldjump"/>
            <a:extLst>
              <a:ext uri="{FF2B5EF4-FFF2-40B4-BE49-F238E27FC236}">
                <a16:creationId xmlns:a16="http://schemas.microsoft.com/office/drawing/2014/main" id="{F72325D2-B680-49D0-A76B-E2D6A9E68008}"/>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23" name="Rectangle: Rounded Corners 22" descr="Additional Resources&#10;">
            <a:hlinkClick r:id="rId9" action="ppaction://hlinksldjump"/>
            <a:extLst>
              <a:ext uri="{FF2B5EF4-FFF2-40B4-BE49-F238E27FC236}">
                <a16:creationId xmlns:a16="http://schemas.microsoft.com/office/drawing/2014/main" id="{ECDFDE63-DEAA-4268-ADDA-A7D1E65E313D}"/>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35" name="Rectangle: Rounded Corners 34" descr="Return to the Main Menu&#10;">
            <a:hlinkClick r:id="rId10" action="ppaction://hlinksldjump"/>
            <a:extLst>
              <a:ext uri="{FF2B5EF4-FFF2-40B4-BE49-F238E27FC236}">
                <a16:creationId xmlns:a16="http://schemas.microsoft.com/office/drawing/2014/main" id="{39826958-C1A6-40C8-A003-CBADF1D694AD}"/>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0" name="Content Placeholder 4" descr="* Substitution Options are illustrated with the CDC test for this tool. Labs can identify and validate alternative options to other authorized assays. &#10;">
            <a:extLst>
              <a:ext uri="{FF2B5EF4-FFF2-40B4-BE49-F238E27FC236}">
                <a16:creationId xmlns:a16="http://schemas.microsoft.com/office/drawing/2014/main" id="{A1BABC26-3E0C-449E-9751-FC3B40233709}"/>
              </a:ext>
            </a:extLst>
          </p:cNvPr>
          <p:cNvSpPr txBox="1">
            <a:spLocks/>
          </p:cNvSpPr>
          <p:nvPr/>
        </p:nvSpPr>
        <p:spPr>
          <a:xfrm>
            <a:off x="5475936" y="977263"/>
            <a:ext cx="6014507" cy="9536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kumimoji="0" lang="en-US" sz="1400" b="0" i="1" u="none" strike="noStrike" kern="1200" cap="none" spc="0" normalizeH="0" baseline="0" noProof="0" dirty="0">
                <a:ln>
                  <a:noFill/>
                </a:ln>
                <a:effectLst/>
                <a:uLnTx/>
                <a:uFillTx/>
                <a:latin typeface="Calibri" panose="020F0502020204030204"/>
                <a:ea typeface="+mn-ea"/>
                <a:cs typeface="+mn-cs"/>
              </a:rPr>
              <a:t>* </a:t>
            </a:r>
            <a:r>
              <a:rPr lang="en-US" sz="1400" i="1" dirty="0"/>
              <a:t>Substitution Options are illustrated with the CDC test for this tool. Labs can identify and validate alternative options to other authorized assays. </a:t>
            </a:r>
            <a:endParaRPr kumimoji="0" lang="en-US" sz="1400" b="0" i="1" u="none" strike="noStrike" kern="1200" cap="none" spc="0" normalizeH="0" baseline="0" noProof="0" dirty="0">
              <a:ln>
                <a:noFill/>
              </a:ln>
              <a:effectLst/>
              <a:uLnTx/>
              <a:uFillTx/>
              <a:latin typeface="Calibri" panose="020F0502020204030204"/>
            </a:endParaRPr>
          </a:p>
        </p:txBody>
      </p:sp>
      <p:sp>
        <p:nvSpPr>
          <p:cNvPr id="24" name="Rectangle: Rounded Corners 23" descr="Return to FDA FAQ&#10;">
            <a:hlinkClick r:id="rId11"/>
            <a:extLst>
              <a:ext uri="{FF2B5EF4-FFF2-40B4-BE49-F238E27FC236}">
                <a16:creationId xmlns:a16="http://schemas.microsoft.com/office/drawing/2014/main" id="{66CDF22F-3C47-467D-902B-17C8CC72FC09}"/>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3077030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Rounded Corners 29" descr="Select A PCR Test Component&#10;Primers and Probes&#10;Master Mix&#10;PCR System&#10;Controls&#10;Extraction Systems/Kits&#10;General Consumables">
            <a:extLst>
              <a:ext uri="{FF2B5EF4-FFF2-40B4-BE49-F238E27FC236}">
                <a16:creationId xmlns:a16="http://schemas.microsoft.com/office/drawing/2014/main" id="{51512A82-2904-44BD-B0B0-791CD5852690}"/>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285121A-8837-476F-8DE7-A0FE4D196F33}"/>
              </a:ext>
            </a:extLst>
          </p:cNvPr>
          <p:cNvSpPr/>
          <p:nvPr/>
        </p:nvSpPr>
        <p:spPr>
          <a:xfrm>
            <a:off x="3922552" y="656446"/>
            <a:ext cx="7280050" cy="49498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2D7C263B-FBF0-4E85-BC11-ECA072FB983C}"/>
              </a:ext>
            </a:extLst>
          </p:cNvPr>
          <p:cNvSpPr/>
          <p:nvPr/>
        </p:nvSpPr>
        <p:spPr>
          <a:xfrm>
            <a:off x="4114800" y="777240"/>
            <a:ext cx="6766560" cy="1188720"/>
          </a:xfrm>
          <a:prstGeom prst="roundRect">
            <a:avLst/>
          </a:prstGeom>
          <a:solidFill>
            <a:schemeClr val="bg1">
              <a:lumMod val="95000"/>
            </a:schemeClr>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300" dirty="0"/>
              <a:t>Primers and Probes are the key reagents for direct detection and identification of a given target sequence.</a:t>
            </a:r>
          </a:p>
        </p:txBody>
      </p:sp>
      <p:sp>
        <p:nvSpPr>
          <p:cNvPr id="22" name="TextBox 21" descr="CDC N1&#10;CDC N2&#10;RNaseP">
            <a:extLst>
              <a:ext uri="{FF2B5EF4-FFF2-40B4-BE49-F238E27FC236}">
                <a16:creationId xmlns:a16="http://schemas.microsoft.com/office/drawing/2014/main" id="{03697A0C-457C-48DE-BD83-355B5361847B}"/>
              </a:ext>
            </a:extLst>
          </p:cNvPr>
          <p:cNvSpPr txBox="1"/>
          <p:nvPr/>
        </p:nvSpPr>
        <p:spPr>
          <a:xfrm>
            <a:off x="4165139" y="2594727"/>
            <a:ext cx="6722972" cy="400110"/>
          </a:xfrm>
          <a:prstGeom prst="rect">
            <a:avLst/>
          </a:prstGeom>
          <a:noFill/>
        </p:spPr>
        <p:txBody>
          <a:bodyPr wrap="square" numCol="3" rtlCol="0">
            <a:spAutoFit/>
          </a:bodyPr>
          <a:lstStyle/>
          <a:p>
            <a:pPr marL="285750" indent="-285750">
              <a:buFont typeface="Wingdings" panose="05000000000000000000" pitchFamily="2" charset="2"/>
              <a:buChar char="Ø"/>
            </a:pPr>
            <a:r>
              <a:rPr lang="en-US" sz="2000" dirty="0"/>
              <a:t>CDC N1</a:t>
            </a:r>
          </a:p>
          <a:p>
            <a:pPr marL="285750" indent="-285750">
              <a:buFont typeface="Wingdings" panose="05000000000000000000" pitchFamily="2" charset="2"/>
              <a:buChar char="Ø"/>
            </a:pPr>
            <a:r>
              <a:rPr lang="en-US" sz="2000" dirty="0"/>
              <a:t>CDC N2</a:t>
            </a:r>
          </a:p>
          <a:p>
            <a:pPr marL="285750" indent="-285750">
              <a:buFont typeface="Wingdings" panose="05000000000000000000" pitchFamily="2" charset="2"/>
              <a:buChar char="Ø"/>
            </a:pPr>
            <a:r>
              <a:rPr lang="en-US" sz="2000" dirty="0" err="1"/>
              <a:t>RNaseP</a:t>
            </a:r>
            <a:endParaRPr lang="en-US" sz="2000" dirty="0"/>
          </a:p>
        </p:txBody>
      </p:sp>
      <p:sp>
        <p:nvSpPr>
          <p:cNvPr id="24" name="Rectangle 23" descr="Targets listed in the CDC EUA&#10;">
            <a:extLst>
              <a:ext uri="{FF2B5EF4-FFF2-40B4-BE49-F238E27FC236}">
                <a16:creationId xmlns:a16="http://schemas.microsoft.com/office/drawing/2014/main" id="{02C9518D-29CC-4E9B-BDD1-EA3531A0E46D}"/>
              </a:ext>
            </a:extLst>
          </p:cNvPr>
          <p:cNvSpPr/>
          <p:nvPr/>
        </p:nvSpPr>
        <p:spPr>
          <a:xfrm>
            <a:off x="4114800" y="2011680"/>
            <a:ext cx="6766560" cy="328028"/>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Targets listed in the CDC EUA</a:t>
            </a:r>
          </a:p>
        </p:txBody>
      </p:sp>
      <p:sp>
        <p:nvSpPr>
          <p:cNvPr id="25" name="Rectangle 24" descr="BioSearch Technologies &#10;Integrated DNA Technologies">
            <a:extLst>
              <a:ext uri="{FF2B5EF4-FFF2-40B4-BE49-F238E27FC236}">
                <a16:creationId xmlns:a16="http://schemas.microsoft.com/office/drawing/2014/main" id="{DD2DBFFB-FC8F-40D1-BF07-3210BE4A6176}"/>
              </a:ext>
            </a:extLst>
          </p:cNvPr>
          <p:cNvSpPr/>
          <p:nvPr/>
        </p:nvSpPr>
        <p:spPr>
          <a:xfrm>
            <a:off x="4109550" y="4063525"/>
            <a:ext cx="6111717" cy="707886"/>
          </a:xfrm>
          <a:prstGeom prst="rect">
            <a:avLst/>
          </a:prstGeom>
        </p:spPr>
        <p:txBody>
          <a:bodyPr wrap="square">
            <a:spAutoFit/>
          </a:bodyPr>
          <a:lstStyle/>
          <a:p>
            <a:pPr lvl="0">
              <a:buFont typeface="Wingdings" panose="05000000000000000000" pitchFamily="2" charset="2"/>
              <a:buChar char="ü"/>
            </a:pPr>
            <a:r>
              <a:rPr lang="en-US" sz="2000" dirty="0" err="1"/>
              <a:t>BioSearch</a:t>
            </a:r>
            <a:r>
              <a:rPr lang="en-US" sz="2000" dirty="0"/>
              <a:t> Technologies </a:t>
            </a:r>
          </a:p>
          <a:p>
            <a:pPr lvl="0">
              <a:buFont typeface="Wingdings" panose="05000000000000000000" pitchFamily="2" charset="2"/>
              <a:buChar char="ü"/>
            </a:pPr>
            <a:r>
              <a:rPr lang="en-US" sz="2000" dirty="0"/>
              <a:t>Integrated DNA Technologies</a:t>
            </a:r>
          </a:p>
        </p:txBody>
      </p:sp>
      <p:sp>
        <p:nvSpPr>
          <p:cNvPr id="26" name="Rectangle 25" descr="CDC Vetted Acceptable Manufacturers (per CDC guidance)&#10;">
            <a:extLst>
              <a:ext uri="{FF2B5EF4-FFF2-40B4-BE49-F238E27FC236}">
                <a16:creationId xmlns:a16="http://schemas.microsoft.com/office/drawing/2014/main" id="{007519B6-A5AF-4191-B818-C2F12399C2BB}"/>
              </a:ext>
            </a:extLst>
          </p:cNvPr>
          <p:cNvSpPr/>
          <p:nvPr/>
        </p:nvSpPr>
        <p:spPr>
          <a:xfrm>
            <a:off x="4046090" y="3676150"/>
            <a:ext cx="7031835" cy="3280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dirty="0"/>
              <a:t>CDC Vetted Acceptable Manufacturers (per </a:t>
            </a:r>
            <a:r>
              <a:rPr lang="en-US" sz="2000" dirty="0">
                <a:hlinkClick r:id="rId3"/>
              </a:rPr>
              <a:t>CDC guidance</a:t>
            </a:r>
            <a:r>
              <a:rPr lang="en-US" sz="2000" dirty="0"/>
              <a:t>)</a:t>
            </a:r>
          </a:p>
        </p:txBody>
      </p:sp>
      <p:sp>
        <p:nvSpPr>
          <p:cNvPr id="2" name="Arrow: Right 1" descr="Arrow Pointing to Primers and Probes are the key reagents for direct detection and identification of a given target sequence.&#10;Targets listed in the CDC EUA:&#10;&#10;CDC N1&#10;CDC N2&#10;RNaseP&#10;CDC Vetted Acceptable Manufacturers (per CDC guidance):&#10;BioSearch Technologies &#10;Integrated DNA Technologies&#10;&#10;&#10;">
            <a:extLst>
              <a:ext uri="{FF2B5EF4-FFF2-40B4-BE49-F238E27FC236}">
                <a16:creationId xmlns:a16="http://schemas.microsoft.com/office/drawing/2014/main" id="{0FA7C7AA-4FE8-4A48-9803-A894ABD23D19}"/>
              </a:ext>
            </a:extLst>
          </p:cNvPr>
          <p:cNvSpPr/>
          <p:nvPr/>
        </p:nvSpPr>
        <p:spPr>
          <a:xfrm>
            <a:off x="3364841" y="1188554"/>
            <a:ext cx="535645" cy="478604"/>
          </a:xfrm>
          <a:prstGeom prst="rightArrow">
            <a:avLst/>
          </a:prstGeom>
          <a:solidFill>
            <a:srgbClr val="DEA900"/>
          </a:solidFill>
          <a:ln>
            <a:solidFill>
              <a:srgbClr val="DEA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TextBox 37" descr="SELECT A PCR TEST COMPONENT&#10;">
            <a:extLst>
              <a:ext uri="{FF2B5EF4-FFF2-40B4-BE49-F238E27FC236}">
                <a16:creationId xmlns:a16="http://schemas.microsoft.com/office/drawing/2014/main" id="{7B11EE6B-DFEB-42AF-8E3A-0BBE8212E97E}"/>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7" name="Rectangle: Rounded Corners 26" descr="Additional Resources&#10;">
            <a:hlinkClick r:id="rId4" action="ppaction://hlinksldjump"/>
            <a:extLst>
              <a:ext uri="{FF2B5EF4-FFF2-40B4-BE49-F238E27FC236}">
                <a16:creationId xmlns:a16="http://schemas.microsoft.com/office/drawing/2014/main" id="{E9934859-1C2A-499A-A2A8-CCEA2AA032B0}"/>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31" name="Rectangle: Rounded Corners 30" descr="Return to the Main Menu&#10;">
            <a:hlinkClick r:id="rId5" action="ppaction://hlinksldjump"/>
            <a:extLst>
              <a:ext uri="{FF2B5EF4-FFF2-40B4-BE49-F238E27FC236}">
                <a16:creationId xmlns:a16="http://schemas.microsoft.com/office/drawing/2014/main" id="{04EA4B89-8C2A-4184-9C9A-CB0D9698DC01}"/>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33" name="Rectangle: Rounded Corners 32" descr="Return to Substitution Options&#10;">
            <a:hlinkClick r:id="rId6" action="ppaction://hlinksldjump" highlightClick="1"/>
            <a:extLst>
              <a:ext uri="{FF2B5EF4-FFF2-40B4-BE49-F238E27FC236}">
                <a16:creationId xmlns:a16="http://schemas.microsoft.com/office/drawing/2014/main" id="{AC38A58E-4E56-4A43-8CC5-A34C422A1E38}"/>
              </a:ext>
            </a:extLst>
          </p:cNvPr>
          <p:cNvSpPr/>
          <p:nvPr/>
        </p:nvSpPr>
        <p:spPr>
          <a:xfrm>
            <a:off x="3246357" y="6122967"/>
            <a:ext cx="3640341" cy="512064"/>
          </a:xfrm>
          <a:prstGeom prst="roundRect">
            <a:avLst/>
          </a:prstGeom>
          <a:solidFill>
            <a:srgbClr val="0586C6"/>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sz="1600" dirty="0">
                <a:solidFill>
                  <a:schemeClr val="bg1"/>
                </a:solidFill>
                <a:latin typeface="Arial" panose="020B0604020202020204" pitchFamily="34" charset="0"/>
                <a:cs typeface="Arial" panose="020B0604020202020204" pitchFamily="34" charset="0"/>
              </a:rPr>
              <a:t>Return to Substitution Options</a:t>
            </a:r>
          </a:p>
        </p:txBody>
      </p:sp>
      <p:sp>
        <p:nvSpPr>
          <p:cNvPr id="34" name="Rectangle: Rounded Corners 33" descr="Primers and Probes&#10;">
            <a:hlinkClick r:id="rId7" action="ppaction://hlinksldjump"/>
            <a:extLst>
              <a:ext uri="{FF2B5EF4-FFF2-40B4-BE49-F238E27FC236}">
                <a16:creationId xmlns:a16="http://schemas.microsoft.com/office/drawing/2014/main" id="{4A8ADFAA-33DE-4C1E-9BC8-564CA190FEEC}"/>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35" name="Rectangle: Rounded Corners 34" descr="General Consumables&#10;">
            <a:hlinkClick r:id="rId8" action="ppaction://hlinksldjump"/>
            <a:extLst>
              <a:ext uri="{FF2B5EF4-FFF2-40B4-BE49-F238E27FC236}">
                <a16:creationId xmlns:a16="http://schemas.microsoft.com/office/drawing/2014/main" id="{795FED2A-1655-4934-8E24-1A4DE580A57F}"/>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36" name="Rectangle: Rounded Corners 35" descr="Extraction System/Kits&#10;">
            <a:hlinkClick r:id="rId9" action="ppaction://hlinksldjump"/>
            <a:extLst>
              <a:ext uri="{FF2B5EF4-FFF2-40B4-BE49-F238E27FC236}">
                <a16:creationId xmlns:a16="http://schemas.microsoft.com/office/drawing/2014/main" id="{EBC3F60D-282A-4CCA-8124-0A3AA3C302D0}"/>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37" name="Rectangle: Rounded Corners 36" descr="Controls&#10;">
            <a:hlinkClick r:id="rId10" action="ppaction://hlinksldjump"/>
            <a:extLst>
              <a:ext uri="{FF2B5EF4-FFF2-40B4-BE49-F238E27FC236}">
                <a16:creationId xmlns:a16="http://schemas.microsoft.com/office/drawing/2014/main" id="{CBE1345B-09D9-4677-B7A9-43C7CDBF0D01}"/>
              </a:ext>
            </a:extLst>
          </p:cNvPr>
          <p:cNvSpPr/>
          <p:nvPr/>
        </p:nvSpPr>
        <p:spPr>
          <a:xfrm>
            <a:off x="784198" y="3448208"/>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48" name="Rectangle: Rounded Corners 47" descr="PCR System&#10;">
            <a:hlinkClick r:id="rId11" action="ppaction://hlinksldjump"/>
            <a:extLst>
              <a:ext uri="{FF2B5EF4-FFF2-40B4-BE49-F238E27FC236}">
                <a16:creationId xmlns:a16="http://schemas.microsoft.com/office/drawing/2014/main" id="{07035909-6161-425E-8424-214B4A6A12FD}"/>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49" name="Rectangle: Rounded Corners 48" descr="Master Mix&#10;">
            <a:hlinkClick r:id="rId12" action="ppaction://hlinksldjump"/>
            <a:extLst>
              <a:ext uri="{FF2B5EF4-FFF2-40B4-BE49-F238E27FC236}">
                <a16:creationId xmlns:a16="http://schemas.microsoft.com/office/drawing/2014/main" id="{2D0975D9-392E-42C8-87CB-DA958685FDF2}"/>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29" name="Rectangle: Rounded Corners 28" descr="Return to FDA FAQ&#10;">
            <a:hlinkClick r:id="rId13"/>
            <a:extLst>
              <a:ext uri="{FF2B5EF4-FFF2-40B4-BE49-F238E27FC236}">
                <a16:creationId xmlns:a16="http://schemas.microsoft.com/office/drawing/2014/main" id="{8B2C22A8-87C0-4EC3-B1CF-47B89E7743EE}"/>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988501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descr="Select A PCR Test Component&#10;Primers and Probes&#10;Master Mix&#10;PCR System&#10;Controls&#10;Extraction Systems/Kits&#10;General Consumables">
            <a:extLst>
              <a:ext uri="{FF2B5EF4-FFF2-40B4-BE49-F238E27FC236}">
                <a16:creationId xmlns:a16="http://schemas.microsoft.com/office/drawing/2014/main" id="{ECF72C9A-F488-423C-8784-5F5022056B54}"/>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285121A-8837-476F-8DE7-A0FE4D196F33}"/>
              </a:ext>
            </a:extLst>
          </p:cNvPr>
          <p:cNvSpPr/>
          <p:nvPr/>
        </p:nvSpPr>
        <p:spPr>
          <a:xfrm>
            <a:off x="3922552" y="656446"/>
            <a:ext cx="7280050" cy="49498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5B0688F-9B91-4E03-925C-3360B4C8D3BB}"/>
              </a:ext>
            </a:extLst>
          </p:cNvPr>
          <p:cNvSpPr/>
          <p:nvPr/>
        </p:nvSpPr>
        <p:spPr>
          <a:xfrm>
            <a:off x="5809217" y="4589965"/>
            <a:ext cx="3264445" cy="369332"/>
          </a:xfrm>
          <a:prstGeom prst="rect">
            <a:avLst/>
          </a:prstGeom>
        </p:spPr>
        <p:txBody>
          <a:bodyPr wrap="square">
            <a:spAutoFit/>
          </a:bodyPr>
          <a:lstStyle/>
          <a:p>
            <a:pPr lvl="1"/>
            <a:r>
              <a:rPr lang="en-US" dirty="0"/>
              <a:t>Equivalent Master Mix</a:t>
            </a:r>
          </a:p>
        </p:txBody>
      </p:sp>
      <p:pic>
        <p:nvPicPr>
          <p:cNvPr id="29" name="Picture 28" descr="Caution Icon">
            <a:extLst>
              <a:ext uri="{FF2B5EF4-FFF2-40B4-BE49-F238E27FC236}">
                <a16:creationId xmlns:a16="http://schemas.microsoft.com/office/drawing/2014/main" id="{F8E042D3-3EE4-4964-B9AC-608763AFD9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6526" y="4416717"/>
            <a:ext cx="741087" cy="690558"/>
          </a:xfrm>
          <a:prstGeom prst="rect">
            <a:avLst/>
          </a:prstGeom>
        </p:spPr>
      </p:pic>
      <p:sp>
        <p:nvSpPr>
          <p:cNvPr id="30" name="Rectangle: Rounded Corners 29" descr="The master mix contains the reagents for the PCR process. Alternatives will need to be validated with the PCR system.&#10;Master mixes listed in the CDC EUA&#10;Quantabio qScript XLT&#10;Quantabio UltraPlex&#10;Promega GoTaq&#10;Thermofisher TaqPath&#10;&#10;&#10;">
            <a:extLst>
              <a:ext uri="{FF2B5EF4-FFF2-40B4-BE49-F238E27FC236}">
                <a16:creationId xmlns:a16="http://schemas.microsoft.com/office/drawing/2014/main" id="{61C03E37-27E7-4DA5-8663-EE6CFBE5CD9D}"/>
              </a:ext>
            </a:extLst>
          </p:cNvPr>
          <p:cNvSpPr/>
          <p:nvPr/>
        </p:nvSpPr>
        <p:spPr>
          <a:xfrm>
            <a:off x="4114800" y="777240"/>
            <a:ext cx="6765065" cy="1188720"/>
          </a:xfrm>
          <a:prstGeom prst="roundRect">
            <a:avLst/>
          </a:prstGeom>
          <a:solidFill>
            <a:schemeClr val="bg1">
              <a:lumMod val="95000"/>
            </a:schemeClr>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en-US" sz="2300" dirty="0"/>
              <a:t>The master mix contains the reagents for the PCR process. Alternatives will need to be validated with the PCR system.</a:t>
            </a:r>
          </a:p>
        </p:txBody>
      </p:sp>
      <p:sp>
        <p:nvSpPr>
          <p:cNvPr id="31" name="Rectangle 30" descr="Validation Needed&#10;Equivalent Master Mix&#10;&#10;">
            <a:extLst>
              <a:ext uri="{FF2B5EF4-FFF2-40B4-BE49-F238E27FC236}">
                <a16:creationId xmlns:a16="http://schemas.microsoft.com/office/drawing/2014/main" id="{F5292003-0F3E-4FA3-A855-1BA82E9C88BC}"/>
              </a:ext>
            </a:extLst>
          </p:cNvPr>
          <p:cNvSpPr/>
          <p:nvPr/>
        </p:nvSpPr>
        <p:spPr>
          <a:xfrm>
            <a:off x="4067457" y="3898095"/>
            <a:ext cx="6755851" cy="345527"/>
          </a:xfrm>
          <a:prstGeom prst="rect">
            <a:avLst/>
          </a:prstGeom>
          <a:gradFill>
            <a:gsLst>
              <a:gs pos="0">
                <a:srgbClr val="FFC000"/>
              </a:gs>
              <a:gs pos="50000">
                <a:srgbClr val="FFC000"/>
              </a:gs>
              <a:gs pos="100000">
                <a:schemeClr val="accent4">
                  <a:lumMod val="99000"/>
                  <a:satMod val="120000"/>
                  <a:shade val="78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Validation Needed</a:t>
            </a:r>
          </a:p>
        </p:txBody>
      </p:sp>
      <p:sp>
        <p:nvSpPr>
          <p:cNvPr id="32" name="Rectangle 31">
            <a:extLst>
              <a:ext uri="{FF2B5EF4-FFF2-40B4-BE49-F238E27FC236}">
                <a16:creationId xmlns:a16="http://schemas.microsoft.com/office/drawing/2014/main" id="{82F6E10C-1008-4D10-B301-4F7C596AECBB}"/>
              </a:ext>
            </a:extLst>
          </p:cNvPr>
          <p:cNvSpPr/>
          <p:nvPr/>
        </p:nvSpPr>
        <p:spPr>
          <a:xfrm>
            <a:off x="4114800" y="2011680"/>
            <a:ext cx="6766560" cy="328028"/>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mixes listed in the CDC EUA</a:t>
            </a:r>
          </a:p>
        </p:txBody>
      </p:sp>
      <p:sp>
        <p:nvSpPr>
          <p:cNvPr id="33" name="TextBox 32">
            <a:extLst>
              <a:ext uri="{FF2B5EF4-FFF2-40B4-BE49-F238E27FC236}">
                <a16:creationId xmlns:a16="http://schemas.microsoft.com/office/drawing/2014/main" id="{953740C1-E817-44E1-B541-E47DD4AFCD72}"/>
              </a:ext>
            </a:extLst>
          </p:cNvPr>
          <p:cNvSpPr txBox="1"/>
          <p:nvPr/>
        </p:nvSpPr>
        <p:spPr>
          <a:xfrm>
            <a:off x="4109550" y="2502687"/>
            <a:ext cx="6722972" cy="1200329"/>
          </a:xfrm>
          <a:prstGeom prst="rect">
            <a:avLst/>
          </a:prstGeom>
          <a:noFill/>
        </p:spPr>
        <p:txBody>
          <a:bodyPr wrap="square" numCol="2" rtlCol="0">
            <a:spAutoFit/>
          </a:bodyPr>
          <a:lstStyle/>
          <a:p>
            <a:pPr marL="285750" indent="-285750">
              <a:buFont typeface="Wingdings" panose="05000000000000000000" pitchFamily="2" charset="2"/>
              <a:buChar char="Ø"/>
            </a:pPr>
            <a:r>
              <a:rPr lang="en-US" dirty="0" err="1"/>
              <a:t>Quantabio</a:t>
            </a:r>
            <a:r>
              <a:rPr lang="en-US" dirty="0"/>
              <a:t> </a:t>
            </a:r>
            <a:r>
              <a:rPr lang="en-US" dirty="0" err="1"/>
              <a:t>qScript</a:t>
            </a:r>
            <a:r>
              <a:rPr lang="en-US" dirty="0"/>
              <a:t> XLT</a:t>
            </a:r>
          </a:p>
          <a:p>
            <a:pPr marL="285750" indent="-285750">
              <a:buFont typeface="Wingdings" panose="05000000000000000000" pitchFamily="2" charset="2"/>
              <a:buChar char="Ø"/>
            </a:pPr>
            <a:r>
              <a:rPr lang="en-US" dirty="0" err="1"/>
              <a:t>Quantabio</a:t>
            </a:r>
            <a:r>
              <a:rPr lang="en-US" dirty="0"/>
              <a:t> </a:t>
            </a:r>
            <a:r>
              <a:rPr lang="en-US" dirty="0" err="1"/>
              <a:t>UltraPlex</a:t>
            </a:r>
            <a:endParaRPr lang="en-US" dirty="0"/>
          </a:p>
          <a:p>
            <a:pPr marL="285750" indent="-285750">
              <a:buFont typeface="Wingdings" panose="05000000000000000000" pitchFamily="2" charset="2"/>
              <a:buChar char="Ø"/>
            </a:pPr>
            <a:r>
              <a:rPr lang="en-US" dirty="0"/>
              <a:t>Promega </a:t>
            </a:r>
            <a:r>
              <a:rPr lang="en-US" dirty="0" err="1"/>
              <a:t>GoTaq</a:t>
            </a:r>
            <a:endParaRPr lang="en-US" dirty="0"/>
          </a:p>
          <a:p>
            <a:pPr marL="285750" indent="-285750">
              <a:buFont typeface="Wingdings" panose="05000000000000000000" pitchFamily="2" charset="2"/>
              <a:buChar char="Ø"/>
            </a:pPr>
            <a:r>
              <a:rPr lang="en-US" dirty="0" err="1"/>
              <a:t>Thermofisher</a:t>
            </a:r>
            <a:r>
              <a:rPr lang="en-US" dirty="0"/>
              <a:t> </a:t>
            </a:r>
            <a:r>
              <a:rPr lang="en-US" dirty="0" err="1"/>
              <a:t>TaqPath</a:t>
            </a:r>
            <a:endParaRPr lang="en-US" dirty="0"/>
          </a:p>
        </p:txBody>
      </p:sp>
      <p:pic>
        <p:nvPicPr>
          <p:cNvPr id="34" name="Picture 33" descr="Caution Icon">
            <a:extLst>
              <a:ext uri="{FF2B5EF4-FFF2-40B4-BE49-F238E27FC236}">
                <a16:creationId xmlns:a16="http://schemas.microsoft.com/office/drawing/2014/main" id="{19047444-562A-4F95-B79A-4CAB403E85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8026" y="4416717"/>
            <a:ext cx="741087" cy="690558"/>
          </a:xfrm>
          <a:prstGeom prst="rect">
            <a:avLst/>
          </a:prstGeom>
        </p:spPr>
      </p:pic>
      <p:sp>
        <p:nvSpPr>
          <p:cNvPr id="35" name="Arrow: Right 34" descr="Arrow pointing to: ">
            <a:extLst>
              <a:ext uri="{FF2B5EF4-FFF2-40B4-BE49-F238E27FC236}">
                <a16:creationId xmlns:a16="http://schemas.microsoft.com/office/drawing/2014/main" id="{6098162C-F634-49BA-9DDF-AE519FE0506A}"/>
              </a:ext>
            </a:extLst>
          </p:cNvPr>
          <p:cNvSpPr/>
          <p:nvPr/>
        </p:nvSpPr>
        <p:spPr>
          <a:xfrm>
            <a:off x="3385767" y="1981271"/>
            <a:ext cx="535645" cy="478604"/>
          </a:xfrm>
          <a:prstGeom prst="rightArrow">
            <a:avLst/>
          </a:prstGeom>
          <a:solidFill>
            <a:srgbClr val="DEA900"/>
          </a:solidFill>
          <a:ln>
            <a:solidFill>
              <a:srgbClr val="DEA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TextBox 42" descr="SELECT A PCR TEST COMPONENT&#10;">
            <a:extLst>
              <a:ext uri="{FF2B5EF4-FFF2-40B4-BE49-F238E27FC236}">
                <a16:creationId xmlns:a16="http://schemas.microsoft.com/office/drawing/2014/main" id="{777D2860-4C31-4BBD-BF5C-ABE77F83084B}"/>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4" name="Rectangle: Rounded Corners 23">
            <a:hlinkClick r:id="rId4" action="ppaction://hlinksldjump"/>
            <a:extLst>
              <a:ext uri="{FF2B5EF4-FFF2-40B4-BE49-F238E27FC236}">
                <a16:creationId xmlns:a16="http://schemas.microsoft.com/office/drawing/2014/main" id="{F67184B6-AB02-40BB-8E60-6F9E51B40AF8}"/>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6" name="Rectangle: Rounded Corners 25">
            <a:hlinkClick r:id="rId5" action="ppaction://hlinksldjump"/>
            <a:extLst>
              <a:ext uri="{FF2B5EF4-FFF2-40B4-BE49-F238E27FC236}">
                <a16:creationId xmlns:a16="http://schemas.microsoft.com/office/drawing/2014/main" id="{EAAE7A61-AE0F-49DC-91EE-BD57B5171279}"/>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7" name="Rectangle: Rounded Corners 26">
            <a:hlinkClick r:id="rId6" action="ppaction://hlinksldjump" highlightClick="1"/>
            <a:extLst>
              <a:ext uri="{FF2B5EF4-FFF2-40B4-BE49-F238E27FC236}">
                <a16:creationId xmlns:a16="http://schemas.microsoft.com/office/drawing/2014/main" id="{AC49A873-EBAB-46AE-BA5F-9F60FB2BC076}"/>
              </a:ext>
            </a:extLst>
          </p:cNvPr>
          <p:cNvSpPr/>
          <p:nvPr/>
        </p:nvSpPr>
        <p:spPr>
          <a:xfrm>
            <a:off x="3246357" y="6122967"/>
            <a:ext cx="3640341" cy="512064"/>
          </a:xfrm>
          <a:prstGeom prst="roundRect">
            <a:avLst/>
          </a:prstGeom>
          <a:solidFill>
            <a:srgbClr val="0586C6"/>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sz="1600" dirty="0">
                <a:solidFill>
                  <a:schemeClr val="bg1"/>
                </a:solidFill>
                <a:latin typeface="Arial" panose="020B0604020202020204" pitchFamily="34" charset="0"/>
                <a:cs typeface="Arial" panose="020B0604020202020204" pitchFamily="34" charset="0"/>
              </a:rPr>
              <a:t>Return to Substitution Options</a:t>
            </a:r>
          </a:p>
        </p:txBody>
      </p:sp>
      <p:sp>
        <p:nvSpPr>
          <p:cNvPr id="36" name="Rectangle: Rounded Corners 35" descr="Primers and Probes&#10;">
            <a:hlinkClick r:id="rId7" action="ppaction://hlinksldjump"/>
            <a:extLst>
              <a:ext uri="{FF2B5EF4-FFF2-40B4-BE49-F238E27FC236}">
                <a16:creationId xmlns:a16="http://schemas.microsoft.com/office/drawing/2014/main" id="{182DECAA-2957-4B18-B724-1781F235487F}"/>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37" name="Rectangle: Rounded Corners 36" descr="General Consumables&#10;">
            <a:hlinkClick r:id="rId8" action="ppaction://hlinksldjump"/>
            <a:extLst>
              <a:ext uri="{FF2B5EF4-FFF2-40B4-BE49-F238E27FC236}">
                <a16:creationId xmlns:a16="http://schemas.microsoft.com/office/drawing/2014/main" id="{9FAB92E9-388B-4361-A906-7D963C6EAB68}"/>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38" name="Rectangle: Rounded Corners 37" descr="Extraction System/Kits&#10;">
            <a:hlinkClick r:id="rId9" action="ppaction://hlinksldjump"/>
            <a:extLst>
              <a:ext uri="{FF2B5EF4-FFF2-40B4-BE49-F238E27FC236}">
                <a16:creationId xmlns:a16="http://schemas.microsoft.com/office/drawing/2014/main" id="{5DB1935A-349B-4E39-A4FC-C4AB2ACBB11B}"/>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39" name="Rectangle: Rounded Corners 38" descr="Controls&#10;">
            <a:hlinkClick r:id="rId10" action="ppaction://hlinksldjump"/>
            <a:extLst>
              <a:ext uri="{FF2B5EF4-FFF2-40B4-BE49-F238E27FC236}">
                <a16:creationId xmlns:a16="http://schemas.microsoft.com/office/drawing/2014/main" id="{E86F0DDA-53C0-4F7C-904C-D708F6D79B40}"/>
              </a:ext>
            </a:extLst>
          </p:cNvPr>
          <p:cNvSpPr/>
          <p:nvPr/>
        </p:nvSpPr>
        <p:spPr>
          <a:xfrm>
            <a:off x="784198" y="3448208"/>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40" name="Rectangle: Rounded Corners 39" descr="PCR System&#10;">
            <a:hlinkClick r:id="rId11" action="ppaction://hlinksldjump"/>
            <a:extLst>
              <a:ext uri="{FF2B5EF4-FFF2-40B4-BE49-F238E27FC236}">
                <a16:creationId xmlns:a16="http://schemas.microsoft.com/office/drawing/2014/main" id="{8F96A13F-7592-4834-A594-4FCD42AAE4C5}"/>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53" name="Rectangle: Rounded Corners 52" descr="Master Mix&#10;">
            <a:hlinkClick r:id="rId12" action="ppaction://hlinksldjump"/>
            <a:extLst>
              <a:ext uri="{FF2B5EF4-FFF2-40B4-BE49-F238E27FC236}">
                <a16:creationId xmlns:a16="http://schemas.microsoft.com/office/drawing/2014/main" id="{ADD1E851-5CA5-434E-AE49-889E3A9E708A}"/>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44" name="Rectangle: Rounded Corners 43">
            <a:hlinkClick r:id="rId13"/>
            <a:extLst>
              <a:ext uri="{FF2B5EF4-FFF2-40B4-BE49-F238E27FC236}">
                <a16:creationId xmlns:a16="http://schemas.microsoft.com/office/drawing/2014/main" id="{9EDB0CFD-E884-47B2-B1AF-C4E55FC5BA22}"/>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81235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descr="Select A PCR Test Component&#10;Primers and Probes&#10;Master Mix&#10;PCR System&#10;Controls&#10;Extraction Systems/Kits&#10;General Consumables">
            <a:extLst>
              <a:ext uri="{FF2B5EF4-FFF2-40B4-BE49-F238E27FC236}">
                <a16:creationId xmlns:a16="http://schemas.microsoft.com/office/drawing/2014/main" id="{0F1D22EB-17DD-46DD-A315-1FD2BBBC22CE}"/>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descr="PCR System with Arrow pointing to the following information:&#10;The PCR system is the instrument performing amplification.&#10;PCR system listed in the CDC EUA:&#10;Applied Biosystems 7500 Fast Dx Real-Time PCR&#10;Applied Biosystems 7500 Fast Real-Time PCR &#10;Applied Biosystems QuantStudio 6 Flex&#10;Applied Biosystems QuantStudio Dx&#10;QIAGEN Rotor-Gene Q MDx&#10;&#10;&#10;&#10;">
            <a:extLst>
              <a:ext uri="{FF2B5EF4-FFF2-40B4-BE49-F238E27FC236}">
                <a16:creationId xmlns:a16="http://schemas.microsoft.com/office/drawing/2014/main" id="{1E254273-8EFD-469D-B5A5-7FEB4C5F90A3}"/>
              </a:ext>
            </a:extLst>
          </p:cNvPr>
          <p:cNvSpPr/>
          <p:nvPr/>
        </p:nvSpPr>
        <p:spPr>
          <a:xfrm>
            <a:off x="3386907" y="2746243"/>
            <a:ext cx="535645" cy="478604"/>
          </a:xfrm>
          <a:prstGeom prst="rightArrow">
            <a:avLst/>
          </a:prstGeom>
          <a:solidFill>
            <a:srgbClr val="DEA900"/>
          </a:solidFill>
          <a:ln>
            <a:solidFill>
              <a:srgbClr val="DEA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285121A-8837-476F-8DE7-A0FE4D196F33}"/>
              </a:ext>
            </a:extLst>
          </p:cNvPr>
          <p:cNvSpPr/>
          <p:nvPr/>
        </p:nvSpPr>
        <p:spPr>
          <a:xfrm>
            <a:off x="3922552" y="656446"/>
            <a:ext cx="7280050" cy="49498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Rounded Corners 23" descr="The PCR system is the instrument performing amplification.&#10;">
            <a:extLst>
              <a:ext uri="{FF2B5EF4-FFF2-40B4-BE49-F238E27FC236}">
                <a16:creationId xmlns:a16="http://schemas.microsoft.com/office/drawing/2014/main" id="{46EF02C8-4847-42BD-AF42-ADCC6A44F013}"/>
              </a:ext>
            </a:extLst>
          </p:cNvPr>
          <p:cNvSpPr/>
          <p:nvPr/>
        </p:nvSpPr>
        <p:spPr>
          <a:xfrm>
            <a:off x="4114800" y="777240"/>
            <a:ext cx="6766560" cy="1188720"/>
          </a:xfrm>
          <a:prstGeom prst="roundRect">
            <a:avLst/>
          </a:prstGeom>
          <a:solidFill>
            <a:schemeClr val="bg1">
              <a:lumMod val="95000"/>
            </a:schemeClr>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en-US" sz="2300" dirty="0"/>
              <a:t>The PCR system is the instrument performing amplification.</a:t>
            </a:r>
          </a:p>
        </p:txBody>
      </p:sp>
      <p:sp>
        <p:nvSpPr>
          <p:cNvPr id="25" name="Rectangle 24" descr="PCR system listed in the CDC EUA&#10;">
            <a:extLst>
              <a:ext uri="{FF2B5EF4-FFF2-40B4-BE49-F238E27FC236}">
                <a16:creationId xmlns:a16="http://schemas.microsoft.com/office/drawing/2014/main" id="{F988D80B-E757-413E-9AF7-C307FD2A5777}"/>
              </a:ext>
            </a:extLst>
          </p:cNvPr>
          <p:cNvSpPr/>
          <p:nvPr/>
        </p:nvSpPr>
        <p:spPr>
          <a:xfrm>
            <a:off x="4114800" y="2011680"/>
            <a:ext cx="6766560" cy="328028"/>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PCR system listed in the CDC EUA</a:t>
            </a:r>
          </a:p>
        </p:txBody>
      </p:sp>
      <p:sp>
        <p:nvSpPr>
          <p:cNvPr id="26" name="TextBox 25" descr="Applied Biosystems 7500 Fast Dx Real-Time PCR&#10;">
            <a:extLst>
              <a:ext uri="{FF2B5EF4-FFF2-40B4-BE49-F238E27FC236}">
                <a16:creationId xmlns:a16="http://schemas.microsoft.com/office/drawing/2014/main" id="{D927AB9B-8694-457D-88E1-77AFFA20AE21}"/>
              </a:ext>
            </a:extLst>
          </p:cNvPr>
          <p:cNvSpPr txBox="1"/>
          <p:nvPr/>
        </p:nvSpPr>
        <p:spPr>
          <a:xfrm>
            <a:off x="4109550" y="2505456"/>
            <a:ext cx="6722972" cy="369332"/>
          </a:xfrm>
          <a:prstGeom prst="rect">
            <a:avLst/>
          </a:prstGeom>
          <a:noFill/>
        </p:spPr>
        <p:txBody>
          <a:bodyPr wrap="square" numCol="1" rtlCol="0">
            <a:spAutoFit/>
          </a:bodyPr>
          <a:lstStyle/>
          <a:p>
            <a:pPr marL="285750" indent="-285750">
              <a:buFont typeface="Wingdings" panose="05000000000000000000" pitchFamily="2" charset="2"/>
              <a:buChar char="Ø"/>
            </a:pPr>
            <a:r>
              <a:rPr lang="en-US" dirty="0"/>
              <a:t>Applied Biosystems 7500 Fast Dx Real-Time PCR</a:t>
            </a:r>
          </a:p>
        </p:txBody>
      </p:sp>
      <p:sp>
        <p:nvSpPr>
          <p:cNvPr id="35" name="Rectangle 34" descr="Applied Biosystems 7500 Fast Real-Time PCR &#10;Applied Biosystems QuantStudio 6 Flex&#10;Applied Biosystems QuantStudio Dx&#10;QIAGEN Rotor-Gene Q MDx&#10;">
            <a:extLst>
              <a:ext uri="{FF2B5EF4-FFF2-40B4-BE49-F238E27FC236}">
                <a16:creationId xmlns:a16="http://schemas.microsoft.com/office/drawing/2014/main" id="{1D4A11EF-80F3-4F4F-93E2-B9DE522AF2D4}"/>
              </a:ext>
            </a:extLst>
          </p:cNvPr>
          <p:cNvSpPr/>
          <p:nvPr/>
        </p:nvSpPr>
        <p:spPr>
          <a:xfrm>
            <a:off x="4100336" y="4063026"/>
            <a:ext cx="6111717" cy="1200329"/>
          </a:xfrm>
          <a:prstGeom prst="rect">
            <a:avLst/>
          </a:prstGeom>
        </p:spPr>
        <p:txBody>
          <a:bodyPr wrap="square">
            <a:spAutoFit/>
          </a:bodyPr>
          <a:lstStyle/>
          <a:p>
            <a:pPr lvl="0">
              <a:buFont typeface="Wingdings" panose="05000000000000000000" pitchFamily="2" charset="2"/>
              <a:buChar char="ü"/>
            </a:pPr>
            <a:r>
              <a:rPr lang="en-US" dirty="0"/>
              <a:t>Applied Biosystems 7500 Fast Real-Time PCR </a:t>
            </a:r>
          </a:p>
          <a:p>
            <a:pPr lvl="0">
              <a:buFont typeface="Wingdings" panose="05000000000000000000" pitchFamily="2" charset="2"/>
              <a:buChar char="ü"/>
            </a:pPr>
            <a:r>
              <a:rPr lang="en-US" dirty="0"/>
              <a:t>Applied Biosystems </a:t>
            </a:r>
            <a:r>
              <a:rPr lang="en-US" dirty="0" err="1"/>
              <a:t>QuantStudio</a:t>
            </a:r>
            <a:r>
              <a:rPr lang="en-US" dirty="0"/>
              <a:t> 6 Flex</a:t>
            </a:r>
          </a:p>
          <a:p>
            <a:pPr lvl="0">
              <a:buFont typeface="Wingdings" panose="05000000000000000000" pitchFamily="2" charset="2"/>
              <a:buChar char="ü"/>
            </a:pPr>
            <a:r>
              <a:rPr lang="en-US" dirty="0"/>
              <a:t>Applied Biosystems </a:t>
            </a:r>
            <a:r>
              <a:rPr lang="en-US" dirty="0" err="1"/>
              <a:t>QuantStudio</a:t>
            </a:r>
            <a:r>
              <a:rPr lang="en-US" dirty="0"/>
              <a:t> Dx</a:t>
            </a:r>
          </a:p>
          <a:p>
            <a:pPr lvl="0">
              <a:buFont typeface="Wingdings" panose="05000000000000000000" pitchFamily="2" charset="2"/>
              <a:buChar char="ü"/>
            </a:pPr>
            <a:r>
              <a:rPr lang="en-US" dirty="0"/>
              <a:t>QIAGEN Rotor-Gene Q </a:t>
            </a:r>
            <a:r>
              <a:rPr lang="en-US" dirty="0" err="1"/>
              <a:t>MDx</a:t>
            </a:r>
            <a:endParaRPr lang="en-US" dirty="0"/>
          </a:p>
        </p:txBody>
      </p:sp>
      <p:sp>
        <p:nvSpPr>
          <p:cNvPr id="36" name="Rectangle 35" descr="Acceptable Alternatives (per FDA FAQ*):&#10;&#10;">
            <a:extLst>
              <a:ext uri="{FF2B5EF4-FFF2-40B4-BE49-F238E27FC236}">
                <a16:creationId xmlns:a16="http://schemas.microsoft.com/office/drawing/2014/main" id="{1E0BBEDB-E5BF-4DE8-BBA8-28B99D187D8D}"/>
              </a:ext>
            </a:extLst>
          </p:cNvPr>
          <p:cNvSpPr/>
          <p:nvPr/>
        </p:nvSpPr>
        <p:spPr>
          <a:xfrm>
            <a:off x="4100336" y="3684090"/>
            <a:ext cx="6741399" cy="3280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Acceptable Alternatives (per </a:t>
            </a:r>
            <a:r>
              <a:rPr lang="en-US" dirty="0">
                <a:hlinkClick r:id="rId3"/>
              </a:rPr>
              <a:t>FDA FAQ</a:t>
            </a:r>
            <a:r>
              <a:rPr lang="en-US" dirty="0"/>
              <a:t>*)</a:t>
            </a:r>
          </a:p>
        </p:txBody>
      </p:sp>
      <p:sp>
        <p:nvSpPr>
          <p:cNvPr id="40" name="TextBox 39">
            <a:extLst>
              <a:ext uri="{FF2B5EF4-FFF2-40B4-BE49-F238E27FC236}">
                <a16:creationId xmlns:a16="http://schemas.microsoft.com/office/drawing/2014/main" id="{D5FEE449-7174-4CD4-9BFC-F63B776C62E8}"/>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9" name="Rectangle: Rounded Corners 28">
            <a:hlinkClick r:id="rId4" action="ppaction://hlinksldjump"/>
            <a:extLst>
              <a:ext uri="{FF2B5EF4-FFF2-40B4-BE49-F238E27FC236}">
                <a16:creationId xmlns:a16="http://schemas.microsoft.com/office/drawing/2014/main" id="{9DB30CFA-FB25-4876-ACED-F364026574A9}"/>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31" name="Rectangle: Rounded Corners 30">
            <a:hlinkClick r:id="rId5" action="ppaction://hlinksldjump"/>
            <a:extLst>
              <a:ext uri="{FF2B5EF4-FFF2-40B4-BE49-F238E27FC236}">
                <a16:creationId xmlns:a16="http://schemas.microsoft.com/office/drawing/2014/main" id="{813E1B0C-DD13-4554-921C-387BC8D83240}"/>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32" name="Rectangle: Rounded Corners 31">
            <a:hlinkClick r:id="rId6" action="ppaction://hlinksldjump" highlightClick="1"/>
            <a:extLst>
              <a:ext uri="{FF2B5EF4-FFF2-40B4-BE49-F238E27FC236}">
                <a16:creationId xmlns:a16="http://schemas.microsoft.com/office/drawing/2014/main" id="{2A7D068C-EE95-4F3B-B7BE-D2B0F5E1F341}"/>
              </a:ext>
            </a:extLst>
          </p:cNvPr>
          <p:cNvSpPr/>
          <p:nvPr/>
        </p:nvSpPr>
        <p:spPr>
          <a:xfrm>
            <a:off x="3246357" y="6122967"/>
            <a:ext cx="3640341" cy="512064"/>
          </a:xfrm>
          <a:prstGeom prst="roundRect">
            <a:avLst/>
          </a:prstGeom>
          <a:solidFill>
            <a:srgbClr val="0586C6"/>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sz="1600" dirty="0">
                <a:solidFill>
                  <a:schemeClr val="bg1"/>
                </a:solidFill>
                <a:latin typeface="Arial" panose="020B0604020202020204" pitchFamily="34" charset="0"/>
                <a:cs typeface="Arial" panose="020B0604020202020204" pitchFamily="34" charset="0"/>
              </a:rPr>
              <a:t>Return to Substitution Options</a:t>
            </a:r>
          </a:p>
        </p:txBody>
      </p:sp>
      <p:sp>
        <p:nvSpPr>
          <p:cNvPr id="33" name="Rectangle: Rounded Corners 32" descr="Primers and Probes&#10;">
            <a:hlinkClick r:id="rId7" action="ppaction://hlinksldjump"/>
            <a:extLst>
              <a:ext uri="{FF2B5EF4-FFF2-40B4-BE49-F238E27FC236}">
                <a16:creationId xmlns:a16="http://schemas.microsoft.com/office/drawing/2014/main" id="{1D2F17FA-BFA8-42E3-96E5-9FE5A0D87BCB}"/>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34" name="Rectangle: Rounded Corners 33" descr="General Consumables&#10;">
            <a:hlinkClick r:id="rId8" action="ppaction://hlinksldjump"/>
            <a:extLst>
              <a:ext uri="{FF2B5EF4-FFF2-40B4-BE49-F238E27FC236}">
                <a16:creationId xmlns:a16="http://schemas.microsoft.com/office/drawing/2014/main" id="{25A7639D-2AB0-4691-8989-09C6DDC3AF5B}"/>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50" name="Rectangle: Rounded Corners 49" descr="Extraction System/Kits&#10;">
            <a:hlinkClick r:id="rId9" action="ppaction://hlinksldjump"/>
            <a:extLst>
              <a:ext uri="{FF2B5EF4-FFF2-40B4-BE49-F238E27FC236}">
                <a16:creationId xmlns:a16="http://schemas.microsoft.com/office/drawing/2014/main" id="{54CBDEEC-9525-4CA3-9955-C05561CF5984}"/>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51" name="Rectangle: Rounded Corners 50" descr="Controls">
            <a:hlinkClick r:id="rId10" action="ppaction://hlinksldjump"/>
            <a:extLst>
              <a:ext uri="{FF2B5EF4-FFF2-40B4-BE49-F238E27FC236}">
                <a16:creationId xmlns:a16="http://schemas.microsoft.com/office/drawing/2014/main" id="{F0D3E9C0-31D2-4905-AEBE-78574965498C}"/>
              </a:ext>
            </a:extLst>
          </p:cNvPr>
          <p:cNvSpPr/>
          <p:nvPr/>
        </p:nvSpPr>
        <p:spPr>
          <a:xfrm>
            <a:off x="784198" y="3448208"/>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52" name="Rectangle: Rounded Corners 51" descr="PCR System&#10;">
            <a:hlinkClick r:id="rId11" action="ppaction://hlinksldjump"/>
            <a:extLst>
              <a:ext uri="{FF2B5EF4-FFF2-40B4-BE49-F238E27FC236}">
                <a16:creationId xmlns:a16="http://schemas.microsoft.com/office/drawing/2014/main" id="{74BD085F-9C74-427E-BAFE-DF46E43BB177}"/>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53" name="Rectangle: Rounded Corners 52" descr="Master Mix&#10;">
            <a:hlinkClick r:id="rId12" action="ppaction://hlinksldjump"/>
            <a:extLst>
              <a:ext uri="{FF2B5EF4-FFF2-40B4-BE49-F238E27FC236}">
                <a16:creationId xmlns:a16="http://schemas.microsoft.com/office/drawing/2014/main" id="{E9BFBFCE-5CD2-4FFC-8397-ECE7ACA7751D}"/>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2" name="TextBox 1">
            <a:extLst>
              <a:ext uri="{FF2B5EF4-FFF2-40B4-BE49-F238E27FC236}">
                <a16:creationId xmlns:a16="http://schemas.microsoft.com/office/drawing/2014/main" id="{A05D63F3-61BB-4AC5-B4C2-36AD85AB2A33}"/>
              </a:ext>
            </a:extLst>
          </p:cNvPr>
          <p:cNvSpPr txBox="1"/>
          <p:nvPr/>
        </p:nvSpPr>
        <p:spPr>
          <a:xfrm>
            <a:off x="7271499" y="5631279"/>
            <a:ext cx="3937149" cy="338554"/>
          </a:xfrm>
          <a:prstGeom prst="rect">
            <a:avLst/>
          </a:prstGeom>
          <a:noFill/>
        </p:spPr>
        <p:txBody>
          <a:bodyPr wrap="square" rtlCol="0">
            <a:spAutoFit/>
          </a:bodyPr>
          <a:lstStyle/>
          <a:p>
            <a:r>
              <a:rPr lang="en-US" sz="1600" b="1" i="1" dirty="0"/>
              <a:t>* Check </a:t>
            </a:r>
            <a:r>
              <a:rPr lang="en-US" sz="1600" b="1" i="1" dirty="0">
                <a:hlinkClick r:id="rId3"/>
              </a:rPr>
              <a:t>FDA FAQ</a:t>
            </a:r>
            <a:r>
              <a:rPr lang="en-US" sz="1600" b="1" i="1" dirty="0"/>
              <a:t> for updates after 6/3/2020</a:t>
            </a:r>
          </a:p>
        </p:txBody>
      </p:sp>
      <p:sp>
        <p:nvSpPr>
          <p:cNvPr id="27" name="Rectangle: Rounded Corners 26">
            <a:hlinkClick r:id="rId3"/>
            <a:extLst>
              <a:ext uri="{FF2B5EF4-FFF2-40B4-BE49-F238E27FC236}">
                <a16:creationId xmlns:a16="http://schemas.microsoft.com/office/drawing/2014/main" id="{BD57B108-1E49-4BED-91BA-351B4353ED21}"/>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4090836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descr="Select A PCR Test Component&#10;Primers and Probes&#10;Master Mix&#10;PCR System&#10;Controls&#10;Extraction Systems/Kits&#10;General Consumables">
            <a:extLst>
              <a:ext uri="{FF2B5EF4-FFF2-40B4-BE49-F238E27FC236}">
                <a16:creationId xmlns:a16="http://schemas.microsoft.com/office/drawing/2014/main" id="{E9B028FF-2B96-4162-A5F2-A5FED47E64CD}"/>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285121A-8837-476F-8DE7-A0FE4D196F33}"/>
              </a:ext>
            </a:extLst>
          </p:cNvPr>
          <p:cNvSpPr/>
          <p:nvPr/>
        </p:nvSpPr>
        <p:spPr>
          <a:xfrm>
            <a:off x="3922552" y="656446"/>
            <a:ext cx="7280050" cy="49498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descr="Controls are the reagents that monitor the extraction and amplification process. &#10;">
            <a:extLst>
              <a:ext uri="{FF2B5EF4-FFF2-40B4-BE49-F238E27FC236}">
                <a16:creationId xmlns:a16="http://schemas.microsoft.com/office/drawing/2014/main" id="{A8E18262-BB21-4691-B845-CA4182F726C3}"/>
              </a:ext>
            </a:extLst>
          </p:cNvPr>
          <p:cNvSpPr/>
          <p:nvPr/>
        </p:nvSpPr>
        <p:spPr>
          <a:xfrm>
            <a:off x="4114800" y="777240"/>
            <a:ext cx="6766560" cy="1188720"/>
          </a:xfrm>
          <a:prstGeom prst="roundRect">
            <a:avLst/>
          </a:prstGeom>
          <a:solidFill>
            <a:schemeClr val="bg1">
              <a:lumMod val="95000"/>
            </a:schemeClr>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en-US" sz="2300" dirty="0"/>
              <a:t>Controls are the reagents that monitor the extraction and amplification process. </a:t>
            </a:r>
          </a:p>
        </p:txBody>
      </p:sp>
      <p:sp>
        <p:nvSpPr>
          <p:cNvPr id="22" name="Rectangle 21" descr="Controls listed in the CDC EUA&#10;">
            <a:extLst>
              <a:ext uri="{FF2B5EF4-FFF2-40B4-BE49-F238E27FC236}">
                <a16:creationId xmlns:a16="http://schemas.microsoft.com/office/drawing/2014/main" id="{DCE8368C-1C0A-44BA-A991-82D61984A7DE}"/>
              </a:ext>
            </a:extLst>
          </p:cNvPr>
          <p:cNvSpPr/>
          <p:nvPr/>
        </p:nvSpPr>
        <p:spPr>
          <a:xfrm>
            <a:off x="4114800" y="2011680"/>
            <a:ext cx="6766560" cy="328028"/>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Controls listed in the CDC EUA</a:t>
            </a:r>
          </a:p>
        </p:txBody>
      </p:sp>
      <p:sp>
        <p:nvSpPr>
          <p:cNvPr id="28" name="TextBox 27" descr="CDC Positive Control&#10;CDC Extraction Control&#10;">
            <a:extLst>
              <a:ext uri="{FF2B5EF4-FFF2-40B4-BE49-F238E27FC236}">
                <a16:creationId xmlns:a16="http://schemas.microsoft.com/office/drawing/2014/main" id="{7F8320F1-7EFB-4FD0-987E-32FA77E164AE}"/>
              </a:ext>
            </a:extLst>
          </p:cNvPr>
          <p:cNvSpPr txBox="1"/>
          <p:nvPr/>
        </p:nvSpPr>
        <p:spPr>
          <a:xfrm>
            <a:off x="4100336" y="2507608"/>
            <a:ext cx="6687141" cy="646331"/>
          </a:xfrm>
          <a:prstGeom prst="rect">
            <a:avLst/>
          </a:prstGeom>
          <a:noFill/>
        </p:spPr>
        <p:txBody>
          <a:bodyPr wrap="square" numCol="2" rtlCol="0">
            <a:spAutoFit/>
          </a:bodyPr>
          <a:lstStyle/>
          <a:p>
            <a:pPr marL="285750" indent="-285750">
              <a:buFont typeface="Wingdings" panose="05000000000000000000" pitchFamily="2" charset="2"/>
              <a:buChar char="Ø"/>
            </a:pPr>
            <a:r>
              <a:rPr lang="en-US" dirty="0"/>
              <a:t>CDC Positive Control</a:t>
            </a:r>
          </a:p>
          <a:p>
            <a:pPr marL="285750" indent="-285750">
              <a:buFont typeface="Wingdings" panose="05000000000000000000" pitchFamily="2" charset="2"/>
              <a:buChar char="Ø"/>
            </a:pPr>
            <a:r>
              <a:rPr lang="en-US" dirty="0"/>
              <a:t>CDC Extraction Control</a:t>
            </a:r>
          </a:p>
        </p:txBody>
      </p:sp>
      <p:sp>
        <p:nvSpPr>
          <p:cNvPr id="29" name="Rectangle 28" descr="BEI Resources (N1, N2 Positive Control)&#10;Integrated DNA Technologies (N1, N2, Rnase P Positive Control)&#10;Human RNA (Rnase P Positive Control, Extraction Control)&#10;Twist Bioscience (Synthetic RNA Controls)&#10;">
            <a:extLst>
              <a:ext uri="{FF2B5EF4-FFF2-40B4-BE49-F238E27FC236}">
                <a16:creationId xmlns:a16="http://schemas.microsoft.com/office/drawing/2014/main" id="{1F9AFA3A-6224-433E-9C23-00D11CAB2DC4}"/>
              </a:ext>
            </a:extLst>
          </p:cNvPr>
          <p:cNvSpPr/>
          <p:nvPr/>
        </p:nvSpPr>
        <p:spPr>
          <a:xfrm>
            <a:off x="4057099" y="4057516"/>
            <a:ext cx="6668792" cy="1200329"/>
          </a:xfrm>
          <a:prstGeom prst="rect">
            <a:avLst/>
          </a:prstGeom>
        </p:spPr>
        <p:txBody>
          <a:bodyPr wrap="square">
            <a:spAutoFit/>
          </a:bodyPr>
          <a:lstStyle/>
          <a:p>
            <a:pPr lvl="0">
              <a:buFont typeface="Wingdings" panose="05000000000000000000" pitchFamily="2" charset="2"/>
              <a:buChar char="ü"/>
            </a:pPr>
            <a:r>
              <a:rPr lang="en-US" dirty="0"/>
              <a:t>BEI Resources (N1, N2 Positive Control)</a:t>
            </a:r>
          </a:p>
          <a:p>
            <a:pPr lvl="0">
              <a:buFont typeface="Wingdings" panose="05000000000000000000" pitchFamily="2" charset="2"/>
              <a:buChar char="ü"/>
            </a:pPr>
            <a:r>
              <a:rPr lang="en-US" dirty="0"/>
              <a:t>Integrated DNA Technologies (N1, N2, </a:t>
            </a:r>
            <a:r>
              <a:rPr lang="en-US" dirty="0" err="1"/>
              <a:t>Rnase</a:t>
            </a:r>
            <a:r>
              <a:rPr lang="en-US" dirty="0"/>
              <a:t> P Positive Control)</a:t>
            </a:r>
          </a:p>
          <a:p>
            <a:pPr lvl="0">
              <a:buFont typeface="Wingdings" panose="05000000000000000000" pitchFamily="2" charset="2"/>
              <a:buChar char="ü"/>
            </a:pPr>
            <a:r>
              <a:rPr lang="en-US" dirty="0"/>
              <a:t>Human RNA (</a:t>
            </a:r>
            <a:r>
              <a:rPr lang="en-US" dirty="0" err="1"/>
              <a:t>Rnase</a:t>
            </a:r>
            <a:r>
              <a:rPr lang="en-US" dirty="0"/>
              <a:t> P Positive Control, Extraction Control)</a:t>
            </a:r>
          </a:p>
          <a:p>
            <a:pPr lvl="0">
              <a:buFont typeface="Wingdings" panose="05000000000000000000" pitchFamily="2" charset="2"/>
              <a:buChar char="ü"/>
            </a:pPr>
            <a:r>
              <a:rPr lang="en-US" dirty="0"/>
              <a:t>Twist Bioscience (Synthetic RNA Controls)</a:t>
            </a:r>
          </a:p>
        </p:txBody>
      </p:sp>
      <p:sp>
        <p:nvSpPr>
          <p:cNvPr id="30" name="Rectangle 29" descr="Acceptable Alternatives (per FDA FAQ*)&#10;">
            <a:extLst>
              <a:ext uri="{FF2B5EF4-FFF2-40B4-BE49-F238E27FC236}">
                <a16:creationId xmlns:a16="http://schemas.microsoft.com/office/drawing/2014/main" id="{01459163-0B84-482B-B52C-5DB464E43DCE}"/>
              </a:ext>
            </a:extLst>
          </p:cNvPr>
          <p:cNvSpPr/>
          <p:nvPr/>
        </p:nvSpPr>
        <p:spPr>
          <a:xfrm>
            <a:off x="4100336" y="3684090"/>
            <a:ext cx="6741399" cy="3280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Acceptable Alternatives (per </a:t>
            </a:r>
            <a:r>
              <a:rPr lang="en-US" dirty="0">
                <a:hlinkClick r:id="rId3"/>
              </a:rPr>
              <a:t>FDA FAQ</a:t>
            </a:r>
            <a:r>
              <a:rPr lang="en-US" dirty="0"/>
              <a:t>*)</a:t>
            </a:r>
          </a:p>
        </p:txBody>
      </p:sp>
      <p:sp>
        <p:nvSpPr>
          <p:cNvPr id="31" name="Arrow: Right 30" descr="Controls then Arrow Pointing to the following information:&#10;Controls are the reagents that monitor the extraction and amplification process: CDC Positive Control&#10;CDC Extraction Control&#10;Controls listed in the CDC EUA&#10;Acceptable Alternatives (per FDA FAQ*)&#10;BEI Resources (N1, N2 Positive Control)&#10;Integrated DNA Technologies (N1, N2, Rnase P Positive Control)&#10;Human RNA (Rnase P Positive Control, Extraction Control)&#10;Twist Bioscience (Synthetic RNA Controls)&#10;&#10; &#10;">
            <a:extLst>
              <a:ext uri="{FF2B5EF4-FFF2-40B4-BE49-F238E27FC236}">
                <a16:creationId xmlns:a16="http://schemas.microsoft.com/office/drawing/2014/main" id="{E6DAAB70-AD5C-4E6E-9191-03CBA970C7F8}"/>
              </a:ext>
            </a:extLst>
          </p:cNvPr>
          <p:cNvSpPr/>
          <p:nvPr/>
        </p:nvSpPr>
        <p:spPr>
          <a:xfrm>
            <a:off x="3386907" y="3492991"/>
            <a:ext cx="535645" cy="478604"/>
          </a:xfrm>
          <a:prstGeom prst="rightArrow">
            <a:avLst/>
          </a:prstGeom>
          <a:solidFill>
            <a:srgbClr val="DEA900"/>
          </a:solidFill>
          <a:ln>
            <a:solidFill>
              <a:srgbClr val="DEA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62F9A84-F9BD-4AA5-91B6-CEB8F2B71960}"/>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3" name="Rectangle: Rounded Corners 22" descr="Additional Resources&#10;">
            <a:hlinkClick r:id="rId4" action="ppaction://hlinksldjump"/>
            <a:extLst>
              <a:ext uri="{FF2B5EF4-FFF2-40B4-BE49-F238E27FC236}">
                <a16:creationId xmlns:a16="http://schemas.microsoft.com/office/drawing/2014/main" id="{2576CF4D-0CED-4988-A35C-2CFA5E6506A2}"/>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5" name="Rectangle: Rounded Corners 24" descr="Return to the Main Menu&#10;">
            <a:hlinkClick r:id="rId5" action="ppaction://hlinksldjump"/>
            <a:extLst>
              <a:ext uri="{FF2B5EF4-FFF2-40B4-BE49-F238E27FC236}">
                <a16:creationId xmlns:a16="http://schemas.microsoft.com/office/drawing/2014/main" id="{F4BAE8D8-775C-40AC-AA34-8D21081FFCFC}"/>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6" name="Rectangle: Rounded Corners 25" descr="Return to Substitution Options&#10;">
            <a:hlinkClick r:id="rId6" action="ppaction://hlinksldjump" highlightClick="1"/>
            <a:extLst>
              <a:ext uri="{FF2B5EF4-FFF2-40B4-BE49-F238E27FC236}">
                <a16:creationId xmlns:a16="http://schemas.microsoft.com/office/drawing/2014/main" id="{06BE3A13-D097-467B-9E75-F6872A66E0E2}"/>
              </a:ext>
            </a:extLst>
          </p:cNvPr>
          <p:cNvSpPr/>
          <p:nvPr/>
        </p:nvSpPr>
        <p:spPr>
          <a:xfrm>
            <a:off x="3246357" y="6122967"/>
            <a:ext cx="3640341" cy="512064"/>
          </a:xfrm>
          <a:prstGeom prst="roundRect">
            <a:avLst/>
          </a:prstGeom>
          <a:solidFill>
            <a:srgbClr val="0586C6"/>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sz="1600" dirty="0">
                <a:solidFill>
                  <a:schemeClr val="bg1"/>
                </a:solidFill>
                <a:latin typeface="Arial" panose="020B0604020202020204" pitchFamily="34" charset="0"/>
                <a:cs typeface="Arial" panose="020B0604020202020204" pitchFamily="34" charset="0"/>
              </a:rPr>
              <a:t>Return to Substitution Options</a:t>
            </a:r>
          </a:p>
        </p:txBody>
      </p:sp>
      <p:sp>
        <p:nvSpPr>
          <p:cNvPr id="27" name="Rectangle: Rounded Corners 26" descr="Primers and Probes&#10;">
            <a:hlinkClick r:id="rId7" action="ppaction://hlinksldjump"/>
            <a:extLst>
              <a:ext uri="{FF2B5EF4-FFF2-40B4-BE49-F238E27FC236}">
                <a16:creationId xmlns:a16="http://schemas.microsoft.com/office/drawing/2014/main" id="{556235A6-C6B4-4141-A80F-08310A8DF6B6}"/>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32" name="Rectangle: Rounded Corners 31">
            <a:hlinkClick r:id="rId8" action="ppaction://hlinksldjump"/>
            <a:extLst>
              <a:ext uri="{FF2B5EF4-FFF2-40B4-BE49-F238E27FC236}">
                <a16:creationId xmlns:a16="http://schemas.microsoft.com/office/drawing/2014/main" id="{35517AA9-3890-4DB6-9488-8B5ED4532728}"/>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33" name="Rectangle: Rounded Corners 32">
            <a:hlinkClick r:id="rId9" action="ppaction://hlinksldjump"/>
            <a:extLst>
              <a:ext uri="{FF2B5EF4-FFF2-40B4-BE49-F238E27FC236}">
                <a16:creationId xmlns:a16="http://schemas.microsoft.com/office/drawing/2014/main" id="{93CDDADB-18F4-4323-A105-549EA8EA4C15}"/>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34" name="Rectangle: Rounded Corners 33" descr="Controls&#10;">
            <a:hlinkClick r:id="rId10" action="ppaction://hlinksldjump"/>
            <a:extLst>
              <a:ext uri="{FF2B5EF4-FFF2-40B4-BE49-F238E27FC236}">
                <a16:creationId xmlns:a16="http://schemas.microsoft.com/office/drawing/2014/main" id="{B9EB8436-FCDB-4C2E-A5EC-69A0893EC9E8}"/>
              </a:ext>
            </a:extLst>
          </p:cNvPr>
          <p:cNvSpPr/>
          <p:nvPr/>
        </p:nvSpPr>
        <p:spPr>
          <a:xfrm>
            <a:off x="784198" y="3448208"/>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35" name="Rectangle: Rounded Corners 34" descr="PCR System&#10;">
            <a:hlinkClick r:id="rId11" action="ppaction://hlinksldjump"/>
            <a:extLst>
              <a:ext uri="{FF2B5EF4-FFF2-40B4-BE49-F238E27FC236}">
                <a16:creationId xmlns:a16="http://schemas.microsoft.com/office/drawing/2014/main" id="{BF17C9A9-7401-47D1-9F01-F88B96DD460A}"/>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36" name="Rectangle: Rounded Corners 35" descr="Master Mix&#10;">
            <a:hlinkClick r:id="rId12" action="ppaction://hlinksldjump"/>
            <a:extLst>
              <a:ext uri="{FF2B5EF4-FFF2-40B4-BE49-F238E27FC236}">
                <a16:creationId xmlns:a16="http://schemas.microsoft.com/office/drawing/2014/main" id="{966C2775-D7CF-45F6-9C0B-90FBB1DD8EA1}"/>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37" name="TextBox 36">
            <a:extLst>
              <a:ext uri="{FF2B5EF4-FFF2-40B4-BE49-F238E27FC236}">
                <a16:creationId xmlns:a16="http://schemas.microsoft.com/office/drawing/2014/main" id="{6984C0F7-6F17-4361-B2C3-37A7750C5B85}"/>
              </a:ext>
            </a:extLst>
          </p:cNvPr>
          <p:cNvSpPr txBox="1"/>
          <p:nvPr/>
        </p:nvSpPr>
        <p:spPr>
          <a:xfrm>
            <a:off x="7271499" y="5631279"/>
            <a:ext cx="3937149" cy="338554"/>
          </a:xfrm>
          <a:prstGeom prst="rect">
            <a:avLst/>
          </a:prstGeom>
          <a:noFill/>
        </p:spPr>
        <p:txBody>
          <a:bodyPr wrap="square" rtlCol="0">
            <a:spAutoFit/>
          </a:bodyPr>
          <a:lstStyle/>
          <a:p>
            <a:r>
              <a:rPr lang="en-US" sz="1600" b="1" i="1" dirty="0"/>
              <a:t>* Check </a:t>
            </a:r>
            <a:r>
              <a:rPr lang="en-US" sz="1600" b="1" i="1" dirty="0">
                <a:hlinkClick r:id="rId3"/>
              </a:rPr>
              <a:t>FDA FAQ</a:t>
            </a:r>
            <a:r>
              <a:rPr lang="en-US" sz="1600" b="1" i="1" dirty="0"/>
              <a:t> for updates after 6/3/2020</a:t>
            </a:r>
          </a:p>
        </p:txBody>
      </p:sp>
      <p:sp>
        <p:nvSpPr>
          <p:cNvPr id="41" name="Rectangle: Rounded Corners 40" descr="Return to FDA FAQ&#10;">
            <a:hlinkClick r:id="rId3"/>
            <a:extLst>
              <a:ext uri="{FF2B5EF4-FFF2-40B4-BE49-F238E27FC236}">
                <a16:creationId xmlns:a16="http://schemas.microsoft.com/office/drawing/2014/main" id="{EAA0385A-BE7D-44EE-A412-DD0A26AAA848}"/>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3874785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A69AF9-A973-471D-87AF-01D94392BB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descr="Specimen Collection">
            <a:hlinkClick r:id="rId3" action="ppaction://hlinksldjump"/>
            <a:extLst>
              <a:ext uri="{FF2B5EF4-FFF2-40B4-BE49-F238E27FC236}">
                <a16:creationId xmlns:a16="http://schemas.microsoft.com/office/drawing/2014/main" id="{2DA873BF-737D-47E7-896A-D62752833924}"/>
              </a:ext>
            </a:extLst>
          </p:cNvPr>
          <p:cNvSpPr/>
          <p:nvPr/>
        </p:nvSpPr>
        <p:spPr>
          <a:xfrm>
            <a:off x="1026597" y="2572975"/>
            <a:ext cx="3369214" cy="507348"/>
          </a:xfrm>
          <a:prstGeom prst="roundRect">
            <a:avLst/>
          </a:prstGeom>
          <a:solidFill>
            <a:srgbClr val="1172A5"/>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prstClr val="white"/>
                </a:solidFill>
                <a:latin typeface="Arial" panose="020B0604020202020204" pitchFamily="34" charset="0"/>
                <a:cs typeface="Arial" panose="020B0604020202020204" pitchFamily="34" charset="0"/>
              </a:rPr>
              <a:t>Specimen Collection</a:t>
            </a:r>
          </a:p>
        </p:txBody>
      </p:sp>
      <p:sp>
        <p:nvSpPr>
          <p:cNvPr id="14" name="Rectangle: Rounded Corners 13" descr="Into to PCR">
            <a:hlinkClick r:id="rId4" action="ppaction://hlinksldjump"/>
            <a:extLst>
              <a:ext uri="{FF2B5EF4-FFF2-40B4-BE49-F238E27FC236}">
                <a16:creationId xmlns:a16="http://schemas.microsoft.com/office/drawing/2014/main" id="{6BBFBCFB-1679-4E4A-88D7-54ACB8DD6BA5}"/>
              </a:ext>
            </a:extLst>
          </p:cNvPr>
          <p:cNvSpPr/>
          <p:nvPr/>
        </p:nvSpPr>
        <p:spPr>
          <a:xfrm>
            <a:off x="1026597" y="3241248"/>
            <a:ext cx="3369214" cy="507348"/>
          </a:xfrm>
          <a:prstGeom prst="roundRect">
            <a:avLst/>
          </a:prstGeom>
          <a:solidFill>
            <a:srgbClr val="1172A5"/>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Intro to PCR</a:t>
            </a:r>
          </a:p>
        </p:txBody>
      </p:sp>
      <p:sp>
        <p:nvSpPr>
          <p:cNvPr id="16" name="Rectangle: Rounded Corners 15" descr="System Types">
            <a:hlinkClick r:id="rId5" action="ppaction://hlinksldjump"/>
            <a:extLst>
              <a:ext uri="{FF2B5EF4-FFF2-40B4-BE49-F238E27FC236}">
                <a16:creationId xmlns:a16="http://schemas.microsoft.com/office/drawing/2014/main" id="{5AC4FA46-35BF-4C33-A0BB-A5E83F9DCEB3}"/>
              </a:ext>
            </a:extLst>
          </p:cNvPr>
          <p:cNvSpPr/>
          <p:nvPr/>
        </p:nvSpPr>
        <p:spPr>
          <a:xfrm>
            <a:off x="1026596" y="3909521"/>
            <a:ext cx="3369215" cy="507348"/>
          </a:xfrm>
          <a:prstGeom prst="roundRect">
            <a:avLst/>
          </a:prstGeom>
          <a:solidFill>
            <a:srgbClr val="1172A5"/>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System Types</a:t>
            </a:r>
          </a:p>
        </p:txBody>
      </p:sp>
      <p:sp>
        <p:nvSpPr>
          <p:cNvPr id="18" name="Rectangle: Rounded Corners 17" descr="PCR Testing Process">
            <a:hlinkClick r:id="rId6" action="ppaction://hlinksldjump"/>
            <a:extLst>
              <a:ext uri="{FF2B5EF4-FFF2-40B4-BE49-F238E27FC236}">
                <a16:creationId xmlns:a16="http://schemas.microsoft.com/office/drawing/2014/main" id="{6FBDCC50-2A3F-4CE6-B342-FCC51A90A3CE}"/>
              </a:ext>
            </a:extLst>
          </p:cNvPr>
          <p:cNvSpPr/>
          <p:nvPr/>
        </p:nvSpPr>
        <p:spPr>
          <a:xfrm>
            <a:off x="1026595" y="4597337"/>
            <a:ext cx="3369217" cy="507348"/>
          </a:xfrm>
          <a:prstGeom prst="roundRect">
            <a:avLst/>
          </a:prstGeom>
          <a:solidFill>
            <a:srgbClr val="1172A5"/>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PCR Testing Process</a:t>
            </a:r>
          </a:p>
        </p:txBody>
      </p:sp>
      <p:sp>
        <p:nvSpPr>
          <p:cNvPr id="19" name="Rectangle: Rounded Corners 18" descr="Substation Options">
            <a:hlinkClick r:id="rId7" action="ppaction://hlinksldjump"/>
            <a:extLst>
              <a:ext uri="{FF2B5EF4-FFF2-40B4-BE49-F238E27FC236}">
                <a16:creationId xmlns:a16="http://schemas.microsoft.com/office/drawing/2014/main" id="{FEAFD29D-61B6-4071-8B77-FEB4AACBBAE1}"/>
              </a:ext>
            </a:extLst>
          </p:cNvPr>
          <p:cNvSpPr/>
          <p:nvPr/>
        </p:nvSpPr>
        <p:spPr>
          <a:xfrm>
            <a:off x="1026594" y="5285153"/>
            <a:ext cx="3369217" cy="507348"/>
          </a:xfrm>
          <a:prstGeom prst="roundRect">
            <a:avLst/>
          </a:prstGeom>
          <a:solidFill>
            <a:srgbClr val="1172A5"/>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Substitution Options</a:t>
            </a:r>
          </a:p>
        </p:txBody>
      </p:sp>
      <p:sp>
        <p:nvSpPr>
          <p:cNvPr id="3" name="TextBox 2">
            <a:extLst>
              <a:ext uri="{FF2B5EF4-FFF2-40B4-BE49-F238E27FC236}">
                <a16:creationId xmlns:a16="http://schemas.microsoft.com/office/drawing/2014/main" id="{3F7051CD-CE10-40BE-A5F5-C04AB7479987}"/>
              </a:ext>
            </a:extLst>
          </p:cNvPr>
          <p:cNvSpPr txBox="1"/>
          <p:nvPr/>
        </p:nvSpPr>
        <p:spPr>
          <a:xfrm>
            <a:off x="674703" y="1789044"/>
            <a:ext cx="6933460" cy="738664"/>
          </a:xfrm>
          <a:prstGeom prst="rect">
            <a:avLst/>
          </a:prstGeom>
          <a:noFill/>
        </p:spPr>
        <p:txBody>
          <a:bodyPr wrap="square" rtlCol="0">
            <a:spAutoFit/>
          </a:bodyPr>
          <a:lstStyle/>
          <a:p>
            <a:pPr algn="ctr"/>
            <a:r>
              <a:rPr lang="en-US" sz="2400" b="1" dirty="0">
                <a:solidFill>
                  <a:prstClr val="black"/>
                </a:solidFill>
                <a:latin typeface="Arial" panose="020B0604020202020204" pitchFamily="34" charset="0"/>
                <a:cs typeface="Arial" panose="020B0604020202020204" pitchFamily="34" charset="0"/>
              </a:rPr>
              <a:t>Select a button to learn more about a topic</a:t>
            </a:r>
          </a:p>
          <a:p>
            <a:endParaRPr lang="en-US" dirty="0"/>
          </a:p>
        </p:txBody>
      </p:sp>
      <p:sp>
        <p:nvSpPr>
          <p:cNvPr id="5" name="TextBox 4">
            <a:extLst>
              <a:ext uri="{FF2B5EF4-FFF2-40B4-BE49-F238E27FC236}">
                <a16:creationId xmlns:a16="http://schemas.microsoft.com/office/drawing/2014/main" id="{2D571372-3A04-4196-BFAB-24A1C8895627}"/>
              </a:ext>
            </a:extLst>
          </p:cNvPr>
          <p:cNvSpPr txBox="1"/>
          <p:nvPr/>
        </p:nvSpPr>
        <p:spPr>
          <a:xfrm>
            <a:off x="4580876" y="2625695"/>
            <a:ext cx="5211193" cy="615553"/>
          </a:xfrm>
          <a:prstGeom prst="rect">
            <a:avLst/>
          </a:prstGeom>
          <a:noFill/>
        </p:spPr>
        <p:txBody>
          <a:bodyPr wrap="square" rtlCol="0">
            <a:spAutoFit/>
          </a:bodyPr>
          <a:lstStyle/>
          <a:p>
            <a:r>
              <a:rPr lang="en-US" sz="1600" dirty="0">
                <a:solidFill>
                  <a:prstClr val="black"/>
                </a:solidFill>
                <a:latin typeface="Arial" panose="020B0604020202020204" pitchFamily="34" charset="0"/>
                <a:cs typeface="Arial" panose="020B0604020202020204" pitchFamily="34" charset="0"/>
              </a:rPr>
              <a:t>Learn about specimen collection, swabs, and media</a:t>
            </a:r>
          </a:p>
          <a:p>
            <a:endParaRPr lang="en-US" dirty="0"/>
          </a:p>
        </p:txBody>
      </p:sp>
      <p:sp>
        <p:nvSpPr>
          <p:cNvPr id="13" name="TextBox 12">
            <a:extLst>
              <a:ext uri="{FF2B5EF4-FFF2-40B4-BE49-F238E27FC236}">
                <a16:creationId xmlns:a16="http://schemas.microsoft.com/office/drawing/2014/main" id="{8FBC657B-43EA-4802-9C1D-26D59D66CFB6}"/>
              </a:ext>
            </a:extLst>
          </p:cNvPr>
          <p:cNvSpPr txBox="1"/>
          <p:nvPr/>
        </p:nvSpPr>
        <p:spPr>
          <a:xfrm>
            <a:off x="4580875" y="3293968"/>
            <a:ext cx="5211193" cy="615553"/>
          </a:xfrm>
          <a:prstGeom prst="rect">
            <a:avLst/>
          </a:prstGeom>
          <a:noFill/>
        </p:spPr>
        <p:txBody>
          <a:bodyPr wrap="square" rtlCol="0">
            <a:spAutoFit/>
          </a:bodyPr>
          <a:lstStyle/>
          <a:p>
            <a:pPr lvl="0">
              <a:defRPr/>
            </a:pPr>
            <a:r>
              <a:rPr lang="en-US" sz="1600" dirty="0">
                <a:solidFill>
                  <a:prstClr val="black"/>
                </a:solidFill>
                <a:latin typeface="Arial" panose="020B0604020202020204" pitchFamily="34" charset="0"/>
                <a:cs typeface="Arial" panose="020B0604020202020204" pitchFamily="34" charset="0"/>
              </a:rPr>
              <a:t>Learn about RT-PCR: what it is and what it’s used for</a:t>
            </a:r>
            <a:endParaRPr lang="en-US" dirty="0">
              <a:solidFill>
                <a:prstClr val="black"/>
              </a:solidFill>
              <a:latin typeface="Arial" panose="020B0604020202020204" pitchFamily="34" charset="0"/>
              <a:cs typeface="Arial" panose="020B0604020202020204" pitchFamily="34" charset="0"/>
            </a:endParaRPr>
          </a:p>
          <a:p>
            <a:endParaRPr lang="en-US" dirty="0"/>
          </a:p>
        </p:txBody>
      </p:sp>
      <p:sp>
        <p:nvSpPr>
          <p:cNvPr id="8" name="Rectangle 7">
            <a:extLst>
              <a:ext uri="{FF2B5EF4-FFF2-40B4-BE49-F238E27FC236}">
                <a16:creationId xmlns:a16="http://schemas.microsoft.com/office/drawing/2014/main" id="{DD67E0B2-194B-477F-B086-67BE5C9C1DA4}"/>
              </a:ext>
            </a:extLst>
          </p:cNvPr>
          <p:cNvSpPr/>
          <p:nvPr/>
        </p:nvSpPr>
        <p:spPr>
          <a:xfrm>
            <a:off x="4580875" y="3870807"/>
            <a:ext cx="7281160" cy="584775"/>
          </a:xfrm>
          <a:prstGeom prst="rect">
            <a:avLst/>
          </a:prstGeom>
        </p:spPr>
        <p:txBody>
          <a:bodyPr wrap="none">
            <a:spAutoFit/>
          </a:bodyPr>
          <a:lstStyle/>
          <a:p>
            <a:pPr lvl="0">
              <a:defRPr/>
            </a:pPr>
            <a:r>
              <a:rPr lang="en-US" sz="1600" dirty="0">
                <a:solidFill>
                  <a:prstClr val="black"/>
                </a:solidFill>
                <a:latin typeface="Arial" panose="020B0604020202020204" pitchFamily="34" charset="0"/>
                <a:cs typeface="Arial" panose="020B0604020202020204" pitchFamily="34" charset="0"/>
              </a:rPr>
              <a:t>Compare use of Open Mix and Match Systems vs. Closed Systems, including </a:t>
            </a:r>
          </a:p>
          <a:p>
            <a:pPr lvl="0">
              <a:defRPr/>
            </a:pPr>
            <a:r>
              <a:rPr lang="en-US" sz="1600" dirty="0">
                <a:solidFill>
                  <a:prstClr val="black"/>
                </a:solidFill>
                <a:latin typeface="Arial" panose="020B0604020202020204" pitchFamily="34" charset="0"/>
                <a:cs typeface="Arial" panose="020B0604020202020204" pitchFamily="34" charset="0"/>
              </a:rPr>
              <a:t>instruments, supplies, and reagents</a:t>
            </a:r>
          </a:p>
        </p:txBody>
      </p:sp>
      <p:sp>
        <p:nvSpPr>
          <p:cNvPr id="9" name="Rectangle 8">
            <a:extLst>
              <a:ext uri="{FF2B5EF4-FFF2-40B4-BE49-F238E27FC236}">
                <a16:creationId xmlns:a16="http://schemas.microsoft.com/office/drawing/2014/main" id="{5AB81894-4167-4DB4-9807-B25287AD9C9B}"/>
              </a:ext>
            </a:extLst>
          </p:cNvPr>
          <p:cNvSpPr/>
          <p:nvPr/>
        </p:nvSpPr>
        <p:spPr>
          <a:xfrm>
            <a:off x="4580875" y="4663779"/>
            <a:ext cx="6096000" cy="615553"/>
          </a:xfrm>
          <a:prstGeom prst="rect">
            <a:avLst/>
          </a:prstGeom>
        </p:spPr>
        <p:txBody>
          <a:bodyPr>
            <a:spAutoFit/>
          </a:bodyPr>
          <a:lstStyle/>
          <a:p>
            <a:pPr>
              <a:defRPr/>
            </a:pPr>
            <a:r>
              <a:rPr lang="en-US" sz="1600" dirty="0">
                <a:solidFill>
                  <a:prstClr val="black"/>
                </a:solidFill>
                <a:latin typeface="Arial" panose="020B0604020202020204" pitchFamily="34" charset="0"/>
                <a:cs typeface="Arial" panose="020B0604020202020204" pitchFamily="34" charset="0"/>
              </a:rPr>
              <a:t>Learn about the steps in the PCR testing process</a:t>
            </a:r>
          </a:p>
          <a:p>
            <a:pPr lvl="0">
              <a:defRPr/>
            </a:pPr>
            <a:endParaRPr lang="en-US" dirty="0">
              <a:solidFill>
                <a:prstClr val="black"/>
              </a:solidFill>
            </a:endParaRPr>
          </a:p>
        </p:txBody>
      </p:sp>
      <p:sp>
        <p:nvSpPr>
          <p:cNvPr id="10" name="Rectangle 9">
            <a:extLst>
              <a:ext uri="{FF2B5EF4-FFF2-40B4-BE49-F238E27FC236}">
                <a16:creationId xmlns:a16="http://schemas.microsoft.com/office/drawing/2014/main" id="{8C89BABE-9648-48E3-8A7C-FFD791275324}"/>
              </a:ext>
            </a:extLst>
          </p:cNvPr>
          <p:cNvSpPr/>
          <p:nvPr/>
        </p:nvSpPr>
        <p:spPr>
          <a:xfrm>
            <a:off x="4580875" y="5369550"/>
            <a:ext cx="6997428" cy="338554"/>
          </a:xfrm>
          <a:prstGeom prst="rect">
            <a:avLst/>
          </a:prstGeom>
        </p:spPr>
        <p:txBody>
          <a:bodyPr wrap="none">
            <a:spAutoFit/>
          </a:bodyPr>
          <a:lstStyle/>
          <a:p>
            <a:pPr lvl="0">
              <a:defRPr/>
            </a:pPr>
            <a:r>
              <a:rPr lang="en-US" sz="1600" dirty="0">
                <a:solidFill>
                  <a:prstClr val="black"/>
                </a:solidFill>
                <a:latin typeface="Arial" panose="020B0604020202020204" pitchFamily="34" charset="0"/>
                <a:cs typeface="Arial" panose="020B0604020202020204" pitchFamily="34" charset="0"/>
              </a:rPr>
              <a:t>Learn about substitution options for the Open Mix and Match style CDC test</a:t>
            </a:r>
          </a:p>
        </p:txBody>
      </p:sp>
      <p:sp>
        <p:nvSpPr>
          <p:cNvPr id="17" name="Title 1">
            <a:extLst>
              <a:ext uri="{FF2B5EF4-FFF2-40B4-BE49-F238E27FC236}">
                <a16:creationId xmlns:a16="http://schemas.microsoft.com/office/drawing/2014/main" id="{0EE2EEAE-9AAD-41BF-8172-B47E049705D4}"/>
              </a:ext>
            </a:extLst>
          </p:cNvPr>
          <p:cNvSpPr txBox="1">
            <a:spLocks/>
          </p:cNvSpPr>
          <p:nvPr/>
        </p:nvSpPr>
        <p:spPr>
          <a:xfrm>
            <a:off x="186825" y="140956"/>
            <a:ext cx="10790822" cy="1406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cs typeface="Arial" panose="020B0604020202020204" pitchFamily="34" charset="0"/>
              </a:rPr>
              <a:t>Real-time RT Polymerase Chain Reaction (PCR) Component Substitution Strategies</a:t>
            </a:r>
            <a:endParaRPr lang="en-US" b="1" dirty="0">
              <a:latin typeface="+mn-lt"/>
            </a:endParaRPr>
          </a:p>
        </p:txBody>
      </p:sp>
      <p:sp>
        <p:nvSpPr>
          <p:cNvPr id="25" name="Rectangle: Rounded Corners 24" descr="Additional Resources">
            <a:hlinkClick r:id="rId8" action="ppaction://hlinksldjump"/>
            <a:extLst>
              <a:ext uri="{FF2B5EF4-FFF2-40B4-BE49-F238E27FC236}">
                <a16:creationId xmlns:a16="http://schemas.microsoft.com/office/drawing/2014/main" id="{ED25F56C-02AC-494E-9148-D121853CBCC4}"/>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6" name="Rectangle: Rounded Corners 25" descr="Return to FDA FAQ">
            <a:hlinkClick r:id="rId9"/>
            <a:extLst>
              <a:ext uri="{FF2B5EF4-FFF2-40B4-BE49-F238E27FC236}">
                <a16:creationId xmlns:a16="http://schemas.microsoft.com/office/drawing/2014/main" id="{8CF5753E-9050-4B84-8915-DD5366AD0FDA}"/>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
        <p:nvSpPr>
          <p:cNvPr id="27" name="Rectangle: Rounded Corners 26" descr="Return to the Main Menu">
            <a:hlinkClick r:id="rId10" action="ppaction://hlinksldjump"/>
            <a:extLst>
              <a:ext uri="{FF2B5EF4-FFF2-40B4-BE49-F238E27FC236}">
                <a16:creationId xmlns:a16="http://schemas.microsoft.com/office/drawing/2014/main" id="{E4027F13-CC31-47CC-8257-A8C1BBCF7F6F}"/>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Tree>
    <p:extLst>
      <p:ext uri="{BB962C8B-B14F-4D97-AF65-F5344CB8AC3E}">
        <p14:creationId xmlns:p14="http://schemas.microsoft.com/office/powerpoint/2010/main" val="1103116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descr="Select A PCR Test Component&#10;Primers and Probes&#10;Master Mix&#10;PCR System&#10;Controls&#10;Extraction Systems/Kits&#10;General Consumables">
            <a:extLst>
              <a:ext uri="{FF2B5EF4-FFF2-40B4-BE49-F238E27FC236}">
                <a16:creationId xmlns:a16="http://schemas.microsoft.com/office/drawing/2014/main" id="{E454B217-5F2A-43EC-B158-DFD469520107}"/>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285121A-8837-476F-8DE7-A0FE4D196F33}"/>
              </a:ext>
            </a:extLst>
          </p:cNvPr>
          <p:cNvSpPr/>
          <p:nvPr/>
        </p:nvSpPr>
        <p:spPr>
          <a:xfrm>
            <a:off x="3922552" y="656446"/>
            <a:ext cx="7280050" cy="49498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descr="QIAGEN QIAcube/QIAmp DSP Viral RNA Mini Kit &#10;QIAGEN QIAcube/ QIAamp Viral RNA Mini Kit&#10;Roche MagNA Pure LC/Total Nucleic Acid Kit&#10;Roche MagNA Pure Compact/Nucleic Acid Isolation Kit I &#10;Roche MagNA Pure 96/DNA and Viral RNA Small Volume Kit &#10;bioMérieux NucliSENS easyMAG/EasyMAG Extraction Reagents, Biohit Pipette Tips&#10;Beckman RNAdvance Viral XP extraction kit">
            <a:extLst>
              <a:ext uri="{FF2B5EF4-FFF2-40B4-BE49-F238E27FC236}">
                <a16:creationId xmlns:a16="http://schemas.microsoft.com/office/drawing/2014/main" id="{69B66CF5-01BB-4869-8178-E9B15B002FC8}"/>
              </a:ext>
            </a:extLst>
          </p:cNvPr>
          <p:cNvSpPr/>
          <p:nvPr/>
        </p:nvSpPr>
        <p:spPr>
          <a:xfrm>
            <a:off x="3903198" y="3823725"/>
            <a:ext cx="3819644" cy="1754326"/>
          </a:xfrm>
          <a:prstGeom prst="rect">
            <a:avLst/>
          </a:prstGeom>
        </p:spPr>
        <p:txBody>
          <a:bodyPr wrap="square" numCol="1">
            <a:spAutoFit/>
          </a:bodyPr>
          <a:lstStyle/>
          <a:p>
            <a:pPr marL="182880" indent="-182880">
              <a:buFont typeface="Wingdings" panose="05000000000000000000" pitchFamily="2" charset="2"/>
              <a:buChar char="ü"/>
            </a:pPr>
            <a:r>
              <a:rPr lang="en-US" sz="1200" i="1" dirty="0"/>
              <a:t>QIAGEN </a:t>
            </a:r>
            <a:r>
              <a:rPr lang="en-US" sz="1200" i="1" dirty="0" err="1"/>
              <a:t>QIAcube</a:t>
            </a:r>
            <a:r>
              <a:rPr lang="en-US" sz="1200" i="1" dirty="0"/>
              <a:t>/</a:t>
            </a:r>
            <a:r>
              <a:rPr lang="fi-FI" sz="1200" i="1" dirty="0"/>
              <a:t>QIAmp DSP Viral RNA Mini Kit </a:t>
            </a:r>
            <a:endParaRPr lang="en-US" sz="1200" i="1" dirty="0"/>
          </a:p>
          <a:p>
            <a:pPr marL="182880" indent="-182880">
              <a:buFont typeface="Wingdings" panose="05000000000000000000" pitchFamily="2" charset="2"/>
              <a:buChar char="ü"/>
            </a:pPr>
            <a:r>
              <a:rPr lang="en-US" sz="1200" i="1" dirty="0"/>
              <a:t>QIAGEN </a:t>
            </a:r>
            <a:r>
              <a:rPr lang="en-US" sz="1200" i="1" dirty="0" err="1"/>
              <a:t>QIAcube</a:t>
            </a:r>
            <a:r>
              <a:rPr lang="en-US" sz="1200" i="1" dirty="0"/>
              <a:t>/ </a:t>
            </a:r>
            <a:r>
              <a:rPr lang="fi-FI" sz="1200" i="1" dirty="0"/>
              <a:t>QIAamp Viral RNA Mini Kit</a:t>
            </a:r>
            <a:endParaRPr lang="en-US" sz="1200" i="1" dirty="0"/>
          </a:p>
          <a:p>
            <a:pPr marL="182880" indent="-182880">
              <a:buFont typeface="Wingdings" panose="05000000000000000000" pitchFamily="2" charset="2"/>
              <a:buChar char="ü"/>
            </a:pPr>
            <a:r>
              <a:rPr lang="en-US" sz="1200" i="1" dirty="0"/>
              <a:t>Roche </a:t>
            </a:r>
            <a:r>
              <a:rPr lang="en-US" sz="1200" i="1" dirty="0" err="1"/>
              <a:t>MagNA</a:t>
            </a:r>
            <a:r>
              <a:rPr lang="en-US" sz="1200" i="1" dirty="0"/>
              <a:t> Pure LC/Total Nucleic Acid Kit</a:t>
            </a:r>
          </a:p>
          <a:p>
            <a:pPr marL="182880" indent="-182880">
              <a:buFont typeface="Wingdings" panose="05000000000000000000" pitchFamily="2" charset="2"/>
              <a:buChar char="ü"/>
            </a:pPr>
            <a:r>
              <a:rPr lang="en-US" sz="1200" i="1" dirty="0"/>
              <a:t>Roche </a:t>
            </a:r>
            <a:r>
              <a:rPr lang="en-US" sz="1200" i="1" dirty="0" err="1"/>
              <a:t>MagNA</a:t>
            </a:r>
            <a:r>
              <a:rPr lang="en-US" sz="1200" i="1" dirty="0"/>
              <a:t> Pure Compact/Nucleic Acid Isolation Kit I </a:t>
            </a:r>
          </a:p>
          <a:p>
            <a:pPr marL="182880" indent="-182880">
              <a:buFont typeface="Wingdings" panose="05000000000000000000" pitchFamily="2" charset="2"/>
              <a:buChar char="ü"/>
            </a:pPr>
            <a:r>
              <a:rPr lang="en-US" sz="1200" i="1" dirty="0"/>
              <a:t>Roche </a:t>
            </a:r>
            <a:r>
              <a:rPr lang="en-US" sz="1200" i="1" dirty="0" err="1"/>
              <a:t>MagNA</a:t>
            </a:r>
            <a:r>
              <a:rPr lang="en-US" sz="1200" i="1" dirty="0"/>
              <a:t> Pure 96/DNA and Viral RNA Small Volume Kit </a:t>
            </a:r>
          </a:p>
          <a:p>
            <a:pPr marL="182880" indent="-182880">
              <a:buFont typeface="Wingdings" panose="05000000000000000000" pitchFamily="2" charset="2"/>
              <a:buChar char="ü"/>
            </a:pPr>
            <a:r>
              <a:rPr lang="en-US" sz="1200" i="1" dirty="0"/>
              <a:t>bioMérieux </a:t>
            </a:r>
            <a:r>
              <a:rPr lang="en-US" sz="1200" i="1" dirty="0" err="1"/>
              <a:t>NucliSENS</a:t>
            </a:r>
            <a:r>
              <a:rPr lang="en-US" sz="1200" i="1" dirty="0"/>
              <a:t> easyMAG/EasyMAG Extraction Reagents, </a:t>
            </a:r>
            <a:r>
              <a:rPr lang="en-US" sz="1200" i="1" dirty="0" err="1"/>
              <a:t>Biohit</a:t>
            </a:r>
            <a:r>
              <a:rPr lang="en-US" sz="1200" i="1" dirty="0"/>
              <a:t> Pipette Tips</a:t>
            </a:r>
          </a:p>
          <a:p>
            <a:pPr marL="182880" indent="-182880">
              <a:buFont typeface="Wingdings" panose="05000000000000000000" pitchFamily="2" charset="2"/>
              <a:buChar char="ü"/>
            </a:pPr>
            <a:r>
              <a:rPr lang="en-US" sz="1200" i="1" dirty="0"/>
              <a:t>Beckman </a:t>
            </a:r>
            <a:r>
              <a:rPr lang="en-US" sz="1200" i="1" dirty="0" err="1"/>
              <a:t>RNAdvance</a:t>
            </a:r>
            <a:r>
              <a:rPr lang="en-US" sz="1200" i="1" dirty="0"/>
              <a:t> Viral XP extraction kit</a:t>
            </a:r>
          </a:p>
        </p:txBody>
      </p:sp>
      <p:sp>
        <p:nvSpPr>
          <p:cNvPr id="25" name="Rectangle: Rounded Corners 24">
            <a:extLst>
              <a:ext uri="{FF2B5EF4-FFF2-40B4-BE49-F238E27FC236}">
                <a16:creationId xmlns:a16="http://schemas.microsoft.com/office/drawing/2014/main" id="{5DC7C107-2D4B-4212-ACF2-0C0A2698BBE7}"/>
              </a:ext>
            </a:extLst>
          </p:cNvPr>
          <p:cNvSpPr/>
          <p:nvPr/>
        </p:nvSpPr>
        <p:spPr>
          <a:xfrm>
            <a:off x="4114800" y="777240"/>
            <a:ext cx="6766560" cy="1188720"/>
          </a:xfrm>
          <a:prstGeom prst="roundRect">
            <a:avLst/>
          </a:prstGeom>
          <a:solidFill>
            <a:schemeClr val="bg1">
              <a:lumMod val="95000"/>
            </a:schemeClr>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en-US" sz="2300" dirty="0"/>
              <a:t>The Extraction system is the instrument performing extraction. The Extraction kit contains the reagents for the Extraction process.</a:t>
            </a:r>
          </a:p>
        </p:txBody>
      </p:sp>
      <p:sp>
        <p:nvSpPr>
          <p:cNvPr id="26" name="Rectangle 25" descr="Extraction Systems/kits listed in the CDC EUA&#10;">
            <a:extLst>
              <a:ext uri="{FF2B5EF4-FFF2-40B4-BE49-F238E27FC236}">
                <a16:creationId xmlns:a16="http://schemas.microsoft.com/office/drawing/2014/main" id="{46428E35-4E1C-462C-8EC1-9B77CDC26C0B}"/>
              </a:ext>
            </a:extLst>
          </p:cNvPr>
          <p:cNvSpPr/>
          <p:nvPr/>
        </p:nvSpPr>
        <p:spPr>
          <a:xfrm>
            <a:off x="4114800" y="2010864"/>
            <a:ext cx="6766560" cy="328028"/>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Extraction Systems/kits listed in the CDC EUA</a:t>
            </a:r>
          </a:p>
        </p:txBody>
      </p:sp>
      <p:sp>
        <p:nvSpPr>
          <p:cNvPr id="31" name="TextBox 30" descr="QIAGEN/QIAmp DSP Viral RNA Mini Kit&#10;QIAGEN/QIAamp Viral RNA Mini Kit&#10;QIAGEN EZ1 Advanced XL/EZ1 DSP Virus Kit, Buffer AVL&#10;QIAGEN EZ1 Advanced XL/EZ1 Virus Mini Kit v2.0, Buffer AVL&#10;">
            <a:extLst>
              <a:ext uri="{FF2B5EF4-FFF2-40B4-BE49-F238E27FC236}">
                <a16:creationId xmlns:a16="http://schemas.microsoft.com/office/drawing/2014/main" id="{07665068-65BA-450E-A66E-15B56EA79CA4}"/>
              </a:ext>
            </a:extLst>
          </p:cNvPr>
          <p:cNvSpPr txBox="1"/>
          <p:nvPr/>
        </p:nvSpPr>
        <p:spPr>
          <a:xfrm>
            <a:off x="4073682" y="2328098"/>
            <a:ext cx="6687141" cy="1077218"/>
          </a:xfrm>
          <a:prstGeom prst="rect">
            <a:avLst/>
          </a:prstGeom>
          <a:noFill/>
        </p:spPr>
        <p:txBody>
          <a:bodyPr wrap="square" numCol="1" rtlCol="0">
            <a:spAutoFit/>
          </a:bodyPr>
          <a:lstStyle/>
          <a:p>
            <a:pPr marL="285750" indent="-285750">
              <a:buFont typeface="Wingdings" panose="05000000000000000000" pitchFamily="2" charset="2"/>
              <a:buChar char="Ø"/>
            </a:pPr>
            <a:r>
              <a:rPr lang="en-US" sz="1600" dirty="0"/>
              <a:t>QIAGEN/</a:t>
            </a:r>
            <a:r>
              <a:rPr lang="en-US" sz="1600" dirty="0" err="1"/>
              <a:t>QIAmp</a:t>
            </a:r>
            <a:r>
              <a:rPr lang="en-US" sz="1600" dirty="0"/>
              <a:t> DSP Viral RNA Mini Kit</a:t>
            </a:r>
          </a:p>
          <a:p>
            <a:pPr marL="285750" indent="-285750">
              <a:buFont typeface="Wingdings" panose="05000000000000000000" pitchFamily="2" charset="2"/>
              <a:buChar char="Ø"/>
            </a:pPr>
            <a:r>
              <a:rPr lang="en-US" sz="1600" dirty="0"/>
              <a:t>QIAGEN/</a:t>
            </a:r>
            <a:r>
              <a:rPr lang="en-US" sz="1600" dirty="0" err="1"/>
              <a:t>QIAamp</a:t>
            </a:r>
            <a:r>
              <a:rPr lang="en-US" sz="1600" dirty="0"/>
              <a:t> Viral RNA Mini Kit</a:t>
            </a:r>
          </a:p>
          <a:p>
            <a:pPr marL="285750" indent="-285750">
              <a:buFont typeface="Wingdings" panose="05000000000000000000" pitchFamily="2" charset="2"/>
              <a:buChar char="Ø"/>
            </a:pPr>
            <a:r>
              <a:rPr lang="en-US" sz="1600" dirty="0"/>
              <a:t>QIAGEN EZ1 Advanced XL/EZ1 DSP Virus Kit, Buffer AVL</a:t>
            </a:r>
          </a:p>
          <a:p>
            <a:pPr marL="285750" indent="-285750">
              <a:buFont typeface="Wingdings" panose="05000000000000000000" pitchFamily="2" charset="2"/>
              <a:buChar char="Ø"/>
            </a:pPr>
            <a:r>
              <a:rPr lang="en-US" sz="1600" dirty="0"/>
              <a:t>QIAGEN EZ1 Advanced XL/EZ1 Virus Mini Kit v2.0, Buffer AVL</a:t>
            </a:r>
          </a:p>
        </p:txBody>
      </p:sp>
      <p:sp>
        <p:nvSpPr>
          <p:cNvPr id="32" name="Rectangle 31" descr="Acceptable Alternatives (per FDA FAQ*)">
            <a:extLst>
              <a:ext uri="{FF2B5EF4-FFF2-40B4-BE49-F238E27FC236}">
                <a16:creationId xmlns:a16="http://schemas.microsoft.com/office/drawing/2014/main" id="{6A5D4E46-1EF0-42A9-A81C-40936758EA28}"/>
              </a:ext>
            </a:extLst>
          </p:cNvPr>
          <p:cNvSpPr/>
          <p:nvPr/>
        </p:nvSpPr>
        <p:spPr>
          <a:xfrm>
            <a:off x="4097598" y="3429304"/>
            <a:ext cx="6741399" cy="32802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Acceptable Alternatives (per </a:t>
            </a:r>
            <a:r>
              <a:rPr lang="en-US" dirty="0">
                <a:hlinkClick r:id="rId3"/>
              </a:rPr>
              <a:t>FDA FAQ</a:t>
            </a:r>
            <a:r>
              <a:rPr lang="en-US" dirty="0"/>
              <a:t>*)</a:t>
            </a:r>
          </a:p>
        </p:txBody>
      </p:sp>
      <p:sp>
        <p:nvSpPr>
          <p:cNvPr id="33" name="Rectangle 32">
            <a:extLst>
              <a:ext uri="{FF2B5EF4-FFF2-40B4-BE49-F238E27FC236}">
                <a16:creationId xmlns:a16="http://schemas.microsoft.com/office/drawing/2014/main" id="{6BA9E7F8-332D-453F-8CD4-1CABD0617D5D}"/>
              </a:ext>
            </a:extLst>
          </p:cNvPr>
          <p:cNvSpPr/>
          <p:nvPr/>
        </p:nvSpPr>
        <p:spPr>
          <a:xfrm>
            <a:off x="7638479" y="3807079"/>
            <a:ext cx="3537520" cy="1754326"/>
          </a:xfrm>
          <a:prstGeom prst="rect">
            <a:avLst/>
          </a:prstGeom>
        </p:spPr>
        <p:txBody>
          <a:bodyPr wrap="square">
            <a:spAutoFit/>
          </a:bodyPr>
          <a:lstStyle/>
          <a:p>
            <a:pPr marL="182880" indent="-182880">
              <a:buFont typeface="Wingdings" panose="05000000000000000000" pitchFamily="2" charset="2"/>
              <a:buChar char="ü"/>
            </a:pPr>
            <a:r>
              <a:rPr lang="en-US" sz="1200" i="1" dirty="0"/>
              <a:t>bioMérieux EMAG/EasyMAG Extraction Reagents, EMAG 1000</a:t>
            </a:r>
            <a:r>
              <a:rPr lang="el-GR" sz="1200" i="1" dirty="0"/>
              <a:t>μ</a:t>
            </a:r>
            <a:r>
              <a:rPr lang="en-US" sz="1200" i="1" dirty="0"/>
              <a:t>L Tips</a:t>
            </a:r>
          </a:p>
          <a:p>
            <a:pPr marL="182880" indent="-182880">
              <a:buFont typeface="Wingdings" panose="05000000000000000000" pitchFamily="2" charset="2"/>
              <a:buChar char="ü"/>
            </a:pPr>
            <a:r>
              <a:rPr lang="en-US" sz="1200" i="1" dirty="0" err="1"/>
              <a:t>KingFisher</a:t>
            </a:r>
            <a:r>
              <a:rPr lang="en-US" sz="1200" i="1" dirty="0"/>
              <a:t> Flex/Omega Bio-Tek Mag-Bind Viral DNA/RNA 96 Kit</a:t>
            </a:r>
          </a:p>
          <a:p>
            <a:pPr marL="182880" indent="-182880">
              <a:buFont typeface="Wingdings" panose="05000000000000000000" pitchFamily="2" charset="2"/>
              <a:buChar char="ü"/>
            </a:pPr>
            <a:r>
              <a:rPr lang="en-US" sz="1200" i="1" dirty="0"/>
              <a:t>Applied Biosciences </a:t>
            </a:r>
            <a:r>
              <a:rPr lang="en-US" sz="1200" i="1" dirty="0" err="1"/>
              <a:t>MagMAX</a:t>
            </a:r>
            <a:r>
              <a:rPr lang="en-US" sz="1200" i="1" dirty="0"/>
              <a:t> Express/Viral/Pathogen Ultra Nucleic Acid Isolation Kit</a:t>
            </a:r>
          </a:p>
          <a:p>
            <a:pPr marL="182880" indent="-182880">
              <a:buFont typeface="Wingdings" panose="05000000000000000000" pitchFamily="2" charset="2"/>
              <a:buChar char="ü"/>
            </a:pPr>
            <a:r>
              <a:rPr lang="en-US" sz="1200" i="1" dirty="0"/>
              <a:t>Promega Maxwell RSC 48/Maxwell RSC Viral Total Nucleic Acid Purification Kit</a:t>
            </a:r>
          </a:p>
        </p:txBody>
      </p:sp>
      <p:sp>
        <p:nvSpPr>
          <p:cNvPr id="34" name="Arrow: Right 33" descr="Extraction System/Kits -Arrow Pointing to the following Information:&#10;The Extraction system is the instrument performing extraction. The Extraction kit contains the reagents for the Extraction process.&#10;Extraction Systems/kits listed in the CDC EUA&#10;Acceptable Alternatives (per FDA FAQ*)&#10;bioMérieux EMAG/EasyMAG Extraction Reagents, EMAG 1000μL Tips&#10;KingFisher Flex/Omega Bio-Tek Mag-Bind Viral DNA/RNA 96 Kit&#10;Applied Biosciences MagMAX Express/Viral/Pathogen Ultra Nucleic Acid Isolation Kit&#10;Promega Maxwell RSC 48/Maxwell RSC Viral Total Nucleic Acid Purification Kit&#10;">
            <a:extLst>
              <a:ext uri="{FF2B5EF4-FFF2-40B4-BE49-F238E27FC236}">
                <a16:creationId xmlns:a16="http://schemas.microsoft.com/office/drawing/2014/main" id="{E462A329-A7A7-4059-9A05-A40C73130D34}"/>
              </a:ext>
            </a:extLst>
          </p:cNvPr>
          <p:cNvSpPr/>
          <p:nvPr/>
        </p:nvSpPr>
        <p:spPr>
          <a:xfrm>
            <a:off x="3385767" y="4222755"/>
            <a:ext cx="535645" cy="478604"/>
          </a:xfrm>
          <a:prstGeom prst="rightArrow">
            <a:avLst/>
          </a:prstGeom>
          <a:solidFill>
            <a:srgbClr val="DEA900"/>
          </a:solidFill>
          <a:ln>
            <a:solidFill>
              <a:srgbClr val="DEA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E0A01FF-5447-4A63-B4BE-49D463171AF1}"/>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3" name="Rectangle: Rounded Corners 22" descr="Additional Resources&#10;">
            <a:hlinkClick r:id="rId4" action="ppaction://hlinksldjump"/>
            <a:extLst>
              <a:ext uri="{FF2B5EF4-FFF2-40B4-BE49-F238E27FC236}">
                <a16:creationId xmlns:a16="http://schemas.microsoft.com/office/drawing/2014/main" id="{E0CFD3DF-68B8-4981-B860-A86D5FCBE035}"/>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8" name="Rectangle: Rounded Corners 27" descr="Return to the Main Menu&#10;">
            <a:hlinkClick r:id="rId5" action="ppaction://hlinksldjump"/>
            <a:extLst>
              <a:ext uri="{FF2B5EF4-FFF2-40B4-BE49-F238E27FC236}">
                <a16:creationId xmlns:a16="http://schemas.microsoft.com/office/drawing/2014/main" id="{DF2C7A16-8376-4B82-BDC6-80F40731BFE0}"/>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9" name="Rectangle: Rounded Corners 28" descr="Return to Substitution Options&#10;">
            <a:hlinkClick r:id="rId6" action="ppaction://hlinksldjump" highlightClick="1"/>
            <a:extLst>
              <a:ext uri="{FF2B5EF4-FFF2-40B4-BE49-F238E27FC236}">
                <a16:creationId xmlns:a16="http://schemas.microsoft.com/office/drawing/2014/main" id="{CC27154D-0CDD-48F9-812A-A3F907D8D947}"/>
              </a:ext>
            </a:extLst>
          </p:cNvPr>
          <p:cNvSpPr/>
          <p:nvPr/>
        </p:nvSpPr>
        <p:spPr>
          <a:xfrm>
            <a:off x="3246357" y="6122967"/>
            <a:ext cx="3640341" cy="512064"/>
          </a:xfrm>
          <a:prstGeom prst="roundRect">
            <a:avLst/>
          </a:prstGeom>
          <a:solidFill>
            <a:srgbClr val="0586C6"/>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sz="1600" dirty="0">
                <a:solidFill>
                  <a:schemeClr val="bg1"/>
                </a:solidFill>
                <a:latin typeface="Arial" panose="020B0604020202020204" pitchFamily="34" charset="0"/>
                <a:cs typeface="Arial" panose="020B0604020202020204" pitchFamily="34" charset="0"/>
              </a:rPr>
              <a:t>Return to Substitution Options</a:t>
            </a:r>
          </a:p>
        </p:txBody>
      </p:sp>
      <p:sp>
        <p:nvSpPr>
          <p:cNvPr id="30" name="Rectangle: Rounded Corners 29" descr="Primers and Probes&#10;">
            <a:hlinkClick r:id="rId7" action="ppaction://hlinksldjump"/>
            <a:extLst>
              <a:ext uri="{FF2B5EF4-FFF2-40B4-BE49-F238E27FC236}">
                <a16:creationId xmlns:a16="http://schemas.microsoft.com/office/drawing/2014/main" id="{2934D372-76F3-497A-B1C9-9FA3BB65AA46}"/>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35" name="Rectangle: Rounded Corners 34" descr="General Consumables&#10;">
            <a:hlinkClick r:id="rId8" action="ppaction://hlinksldjump"/>
            <a:extLst>
              <a:ext uri="{FF2B5EF4-FFF2-40B4-BE49-F238E27FC236}">
                <a16:creationId xmlns:a16="http://schemas.microsoft.com/office/drawing/2014/main" id="{AE4D4AC1-2356-4D16-9458-37A75D755E75}"/>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36" name="Rectangle: Rounded Corners 35" descr="Extraction System/Kits&#10;">
            <a:hlinkClick r:id="rId9" action="ppaction://hlinksldjump"/>
            <a:extLst>
              <a:ext uri="{FF2B5EF4-FFF2-40B4-BE49-F238E27FC236}">
                <a16:creationId xmlns:a16="http://schemas.microsoft.com/office/drawing/2014/main" id="{D8A4CEE9-CD73-433F-8F87-F6219ECA56BB}"/>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37" name="Rectangle: Rounded Corners 36" descr="Controls&#10;">
            <a:hlinkClick r:id="rId10" action="ppaction://hlinksldjump"/>
            <a:extLst>
              <a:ext uri="{FF2B5EF4-FFF2-40B4-BE49-F238E27FC236}">
                <a16:creationId xmlns:a16="http://schemas.microsoft.com/office/drawing/2014/main" id="{E04D4A70-A462-4063-B84F-4767D58DC8AA}"/>
              </a:ext>
            </a:extLst>
          </p:cNvPr>
          <p:cNvSpPr/>
          <p:nvPr/>
        </p:nvSpPr>
        <p:spPr>
          <a:xfrm>
            <a:off x="784196" y="3429000"/>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38" name="Rectangle: Rounded Corners 37" descr="PCR System&#10;">
            <a:hlinkClick r:id="rId11" action="ppaction://hlinksldjump"/>
            <a:extLst>
              <a:ext uri="{FF2B5EF4-FFF2-40B4-BE49-F238E27FC236}">
                <a16:creationId xmlns:a16="http://schemas.microsoft.com/office/drawing/2014/main" id="{E7D9EEC1-5BFC-44E8-B2FE-E07303B23083}"/>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39" name="Rectangle: Rounded Corners 38" descr="Master Mix&#10;">
            <a:hlinkClick r:id="rId12" action="ppaction://hlinksldjump"/>
            <a:extLst>
              <a:ext uri="{FF2B5EF4-FFF2-40B4-BE49-F238E27FC236}">
                <a16:creationId xmlns:a16="http://schemas.microsoft.com/office/drawing/2014/main" id="{16AB12EA-118B-45A0-A8A7-8E189A41B148}"/>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40" name="TextBox 39">
            <a:extLst>
              <a:ext uri="{FF2B5EF4-FFF2-40B4-BE49-F238E27FC236}">
                <a16:creationId xmlns:a16="http://schemas.microsoft.com/office/drawing/2014/main" id="{8A6D48CC-7989-4151-AFB8-F99463E9C10E}"/>
              </a:ext>
            </a:extLst>
          </p:cNvPr>
          <p:cNvSpPr txBox="1"/>
          <p:nvPr/>
        </p:nvSpPr>
        <p:spPr>
          <a:xfrm>
            <a:off x="7271499" y="5631279"/>
            <a:ext cx="3937149" cy="338554"/>
          </a:xfrm>
          <a:prstGeom prst="rect">
            <a:avLst/>
          </a:prstGeom>
          <a:noFill/>
        </p:spPr>
        <p:txBody>
          <a:bodyPr wrap="square" rtlCol="0">
            <a:spAutoFit/>
          </a:bodyPr>
          <a:lstStyle/>
          <a:p>
            <a:r>
              <a:rPr lang="en-US" sz="1600" b="1" i="1" dirty="0"/>
              <a:t>* Check </a:t>
            </a:r>
            <a:r>
              <a:rPr lang="en-US" sz="1600" b="1" i="1" dirty="0">
                <a:hlinkClick r:id="rId3"/>
              </a:rPr>
              <a:t>FDA FAQ</a:t>
            </a:r>
            <a:r>
              <a:rPr lang="en-US" sz="1600" b="1" i="1" dirty="0"/>
              <a:t> for updates after 6/3/2020</a:t>
            </a:r>
          </a:p>
        </p:txBody>
      </p:sp>
      <p:sp>
        <p:nvSpPr>
          <p:cNvPr id="44" name="Rectangle: Rounded Corners 43" descr="Return to FDA FAQ&#10;">
            <a:hlinkClick r:id="rId3"/>
            <a:extLst>
              <a:ext uri="{FF2B5EF4-FFF2-40B4-BE49-F238E27FC236}">
                <a16:creationId xmlns:a16="http://schemas.microsoft.com/office/drawing/2014/main" id="{2967B43C-401E-4F18-A29E-8502AE2D6E87}"/>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2189275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descr="Select A PCR Test Component&#10;Primers and Probes&#10;Master Mix&#10;PCR System&#10;Controls&#10;Extraction Systems/Kits&#10;General Consumables">
            <a:extLst>
              <a:ext uri="{FF2B5EF4-FFF2-40B4-BE49-F238E27FC236}">
                <a16:creationId xmlns:a16="http://schemas.microsoft.com/office/drawing/2014/main" id="{3408A57C-A142-4575-BFB7-ABD0A1B06B9F}"/>
              </a:ext>
            </a:extLst>
          </p:cNvPr>
          <p:cNvSpPr/>
          <p:nvPr/>
        </p:nvSpPr>
        <p:spPr>
          <a:xfrm>
            <a:off x="543434" y="385643"/>
            <a:ext cx="3293615" cy="5375077"/>
          </a:xfrm>
          <a:prstGeom prst="roundRect">
            <a:avLst/>
          </a:prstGeom>
          <a:noFill/>
          <a:ln w="38100">
            <a:solidFill>
              <a:srgbClr val="007C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06AF422D-B034-429B-A112-F06FA85989D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9285121A-8837-476F-8DE7-A0FE4D196F33}"/>
              </a:ext>
            </a:extLst>
          </p:cNvPr>
          <p:cNvSpPr/>
          <p:nvPr/>
        </p:nvSpPr>
        <p:spPr>
          <a:xfrm>
            <a:off x="3922552" y="656446"/>
            <a:ext cx="7280050" cy="494987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descr="General consumable laboratory supplies used in PCR&#10;">
            <a:extLst>
              <a:ext uri="{FF2B5EF4-FFF2-40B4-BE49-F238E27FC236}">
                <a16:creationId xmlns:a16="http://schemas.microsoft.com/office/drawing/2014/main" id="{F617F013-5AF1-4C2F-9C8E-E8C7BC8BA694}"/>
              </a:ext>
            </a:extLst>
          </p:cNvPr>
          <p:cNvSpPr/>
          <p:nvPr/>
        </p:nvSpPr>
        <p:spPr>
          <a:xfrm>
            <a:off x="4114800" y="777240"/>
            <a:ext cx="6766560" cy="1188720"/>
          </a:xfrm>
          <a:prstGeom prst="roundRect">
            <a:avLst/>
          </a:prstGeom>
          <a:solidFill>
            <a:schemeClr val="bg1">
              <a:lumMod val="95000"/>
            </a:schemeClr>
          </a:solidFill>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r>
              <a:rPr lang="en-US" sz="2300" dirty="0"/>
              <a:t>General consumable laboratory supplies used in PCR</a:t>
            </a:r>
          </a:p>
        </p:txBody>
      </p:sp>
      <p:sp>
        <p:nvSpPr>
          <p:cNvPr id="28" name="Rectangle 27" descr="General consumables listed in the CDC EUA&#10;">
            <a:extLst>
              <a:ext uri="{FF2B5EF4-FFF2-40B4-BE49-F238E27FC236}">
                <a16:creationId xmlns:a16="http://schemas.microsoft.com/office/drawing/2014/main" id="{3A08FE9C-D1FB-460E-9F70-ABA4C033694B}"/>
              </a:ext>
            </a:extLst>
          </p:cNvPr>
          <p:cNvSpPr/>
          <p:nvPr/>
        </p:nvSpPr>
        <p:spPr>
          <a:xfrm>
            <a:off x="4114800" y="2011680"/>
            <a:ext cx="6766560" cy="328028"/>
          </a:xfrm>
          <a:prstGeom prst="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General consumables listed in the CDC EUA</a:t>
            </a:r>
          </a:p>
        </p:txBody>
      </p:sp>
      <p:sp>
        <p:nvSpPr>
          <p:cNvPr id="29" name="TextBox 28" descr="Molecular grade water, nuclease-free&#10;Aerosol barrier pipette tips&#10;Microcentrifuge tubes&#10;DNA Decontamination Reagent (DNAZap)&#10;Molecular grade water, nuclease-free&#10;Aerosol barrier pipette tips&#10;Microcentrifuge tubes&#10;DNA Decontamination Reagent (DNAZap)&#10;Surface Decontaminant (RNAse Away) &#10;PCR Reaction Plates&#10;Vortex Mixer&#10;Microcentrifuge&#10;Micropipettes &#10;10% Bleach&#10;MicroAmp Optical 8-cap Strips&#10;Surface Decontaminant (RNAse Away) &#10;PCR Reaction Plates&#10;Vortex Mixer&#10;Microcentrifuge&#10;Micropipettes &#10;10% Bleach&#10;MicroAmp Optical 8-cap Strips&#10;">
            <a:extLst>
              <a:ext uri="{FF2B5EF4-FFF2-40B4-BE49-F238E27FC236}">
                <a16:creationId xmlns:a16="http://schemas.microsoft.com/office/drawing/2014/main" id="{5AC78AE3-E05A-4FA3-83DB-04203854AD92}"/>
              </a:ext>
            </a:extLst>
          </p:cNvPr>
          <p:cNvSpPr txBox="1"/>
          <p:nvPr/>
        </p:nvSpPr>
        <p:spPr>
          <a:xfrm>
            <a:off x="4073682" y="2388774"/>
            <a:ext cx="6687141" cy="3139321"/>
          </a:xfrm>
          <a:prstGeom prst="rect">
            <a:avLst/>
          </a:prstGeom>
          <a:noFill/>
        </p:spPr>
        <p:txBody>
          <a:bodyPr wrap="square" numCol="1" rtlCol="0">
            <a:spAutoFit/>
          </a:bodyPr>
          <a:lstStyle/>
          <a:p>
            <a:pPr marL="285750" indent="-285750">
              <a:buFont typeface="Wingdings" panose="05000000000000000000" pitchFamily="2" charset="2"/>
              <a:buChar char="Ø"/>
            </a:pPr>
            <a:r>
              <a:rPr lang="en-US" dirty="0"/>
              <a:t>Molecular grade water, nuclease-free</a:t>
            </a:r>
          </a:p>
          <a:p>
            <a:pPr marL="285750" indent="-285750">
              <a:buFont typeface="Wingdings" panose="05000000000000000000" pitchFamily="2" charset="2"/>
              <a:buChar char="Ø"/>
            </a:pPr>
            <a:r>
              <a:rPr lang="en-US" dirty="0"/>
              <a:t>Aerosol barrier pipette tips</a:t>
            </a:r>
          </a:p>
          <a:p>
            <a:pPr marL="285750" indent="-285750">
              <a:buFont typeface="Wingdings" panose="05000000000000000000" pitchFamily="2" charset="2"/>
              <a:buChar char="Ø"/>
            </a:pPr>
            <a:r>
              <a:rPr lang="en-US" dirty="0"/>
              <a:t>Microcentrifuge tubes</a:t>
            </a:r>
          </a:p>
          <a:p>
            <a:pPr marL="285750" indent="-285750">
              <a:buFont typeface="Wingdings" panose="05000000000000000000" pitchFamily="2" charset="2"/>
              <a:buChar char="Ø"/>
            </a:pPr>
            <a:r>
              <a:rPr lang="en-US" dirty="0"/>
              <a:t>DNA Decontamination Reagent (</a:t>
            </a:r>
            <a:r>
              <a:rPr lang="en-US" dirty="0" err="1"/>
              <a:t>DNAZap</a:t>
            </a:r>
            <a:r>
              <a:rPr lang="en-US" dirty="0"/>
              <a:t>)</a:t>
            </a:r>
          </a:p>
          <a:p>
            <a:pPr marL="285750" indent="-285750">
              <a:buFont typeface="Wingdings" panose="05000000000000000000" pitchFamily="2" charset="2"/>
              <a:buChar char="Ø"/>
            </a:pPr>
            <a:r>
              <a:rPr lang="en-US" dirty="0"/>
              <a:t>Surface Decontaminant (</a:t>
            </a:r>
            <a:r>
              <a:rPr lang="en-US" dirty="0" err="1"/>
              <a:t>RNAse</a:t>
            </a:r>
            <a:r>
              <a:rPr lang="en-US" dirty="0"/>
              <a:t> Away) </a:t>
            </a:r>
          </a:p>
          <a:p>
            <a:pPr marL="285750" indent="-285750">
              <a:buFont typeface="Wingdings" panose="05000000000000000000" pitchFamily="2" charset="2"/>
              <a:buChar char="Ø"/>
            </a:pPr>
            <a:r>
              <a:rPr lang="en-US" dirty="0"/>
              <a:t>PCR Reaction Plates</a:t>
            </a:r>
          </a:p>
          <a:p>
            <a:pPr marL="285750" indent="-285750">
              <a:buFont typeface="Wingdings" panose="05000000000000000000" pitchFamily="2" charset="2"/>
              <a:buChar char="Ø"/>
            </a:pPr>
            <a:r>
              <a:rPr lang="en-US" dirty="0"/>
              <a:t>Vortex Mixer</a:t>
            </a:r>
          </a:p>
          <a:p>
            <a:pPr marL="285750" indent="-285750">
              <a:buFont typeface="Wingdings" panose="05000000000000000000" pitchFamily="2" charset="2"/>
              <a:buChar char="Ø"/>
            </a:pPr>
            <a:r>
              <a:rPr lang="en-US" dirty="0"/>
              <a:t>Microcentrifuge</a:t>
            </a:r>
          </a:p>
          <a:p>
            <a:pPr marL="285750" indent="-285750">
              <a:buFont typeface="Wingdings" panose="05000000000000000000" pitchFamily="2" charset="2"/>
              <a:buChar char="Ø"/>
            </a:pPr>
            <a:r>
              <a:rPr lang="en-US" dirty="0"/>
              <a:t>Micropipettes </a:t>
            </a:r>
          </a:p>
          <a:p>
            <a:pPr marL="285750" indent="-285750">
              <a:buFont typeface="Wingdings" panose="05000000000000000000" pitchFamily="2" charset="2"/>
              <a:buChar char="Ø"/>
            </a:pPr>
            <a:r>
              <a:rPr lang="en-US" dirty="0"/>
              <a:t>10% Bleach</a:t>
            </a:r>
          </a:p>
          <a:p>
            <a:pPr marL="285750" indent="-285750">
              <a:buFont typeface="Wingdings" panose="05000000000000000000" pitchFamily="2" charset="2"/>
              <a:buChar char="Ø"/>
            </a:pPr>
            <a:r>
              <a:rPr lang="en-US" dirty="0" err="1"/>
              <a:t>MicroAmp</a:t>
            </a:r>
            <a:r>
              <a:rPr lang="en-US" dirty="0"/>
              <a:t> Optical 8-cap Strips</a:t>
            </a:r>
          </a:p>
        </p:txBody>
      </p:sp>
      <p:sp>
        <p:nvSpPr>
          <p:cNvPr id="30" name="Arrow: Right 29" descr="Arrow Pointing to the following information:&#10;General consumable laboratory supplies used in PCR&#10;General consumables listed in the CDC EUA&#10;&#10;">
            <a:extLst>
              <a:ext uri="{FF2B5EF4-FFF2-40B4-BE49-F238E27FC236}">
                <a16:creationId xmlns:a16="http://schemas.microsoft.com/office/drawing/2014/main" id="{DB9D63D7-D24F-4262-A0B1-45D7A019FFAE}"/>
              </a:ext>
              <a:ext uri="{C183D7F6-B498-43B3-948B-1728B52AA6E4}">
                <adec:decorative xmlns:adec="http://schemas.microsoft.com/office/drawing/2017/decorative" val="0"/>
              </a:ext>
            </a:extLst>
          </p:cNvPr>
          <p:cNvSpPr/>
          <p:nvPr/>
        </p:nvSpPr>
        <p:spPr>
          <a:xfrm>
            <a:off x="3393321" y="4968967"/>
            <a:ext cx="535645" cy="478604"/>
          </a:xfrm>
          <a:prstGeom prst="rightArrow">
            <a:avLst/>
          </a:prstGeom>
          <a:solidFill>
            <a:srgbClr val="DEA900"/>
          </a:solidFill>
          <a:ln>
            <a:solidFill>
              <a:srgbClr val="DEA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E4E053C-336E-460F-8979-7FB9B0C693F0}"/>
              </a:ext>
            </a:extLst>
          </p:cNvPr>
          <p:cNvSpPr txBox="1"/>
          <p:nvPr/>
        </p:nvSpPr>
        <p:spPr>
          <a:xfrm>
            <a:off x="701557" y="412163"/>
            <a:ext cx="2869614" cy="707886"/>
          </a:xfrm>
          <a:prstGeom prst="rect">
            <a:avLst/>
          </a:prstGeom>
          <a:noFill/>
        </p:spPr>
        <p:txBody>
          <a:bodyPr wrap="square" rtlCol="0">
            <a:spAutoFit/>
          </a:bodyPr>
          <a:lstStyle/>
          <a:p>
            <a:pPr algn="ctr"/>
            <a:r>
              <a:rPr lang="en-US" sz="2000" b="1" dirty="0">
                <a:solidFill>
                  <a:srgbClr val="007CBA"/>
                </a:solidFill>
                <a:latin typeface="Arial" panose="020B0604020202020204" pitchFamily="34" charset="0"/>
                <a:cs typeface="Arial" panose="020B0604020202020204" pitchFamily="34" charset="0"/>
              </a:rPr>
              <a:t>SELECT A PCR TEST COMPONENT</a:t>
            </a:r>
          </a:p>
        </p:txBody>
      </p:sp>
      <p:sp>
        <p:nvSpPr>
          <p:cNvPr id="20" name="Rectangle: Rounded Corners 19" descr="Additional Resources&#10;">
            <a:hlinkClick r:id="rId3" action="ppaction://hlinksldjump"/>
            <a:extLst>
              <a:ext uri="{FF2B5EF4-FFF2-40B4-BE49-F238E27FC236}">
                <a16:creationId xmlns:a16="http://schemas.microsoft.com/office/drawing/2014/main" id="{D75B4948-2795-4FA4-A823-B250B44CB029}"/>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3" name="Rectangle: Rounded Corners 22" descr="Return to the Main Menu&#10;">
            <a:hlinkClick r:id="rId4" action="ppaction://hlinksldjump"/>
            <a:extLst>
              <a:ext uri="{FF2B5EF4-FFF2-40B4-BE49-F238E27FC236}">
                <a16:creationId xmlns:a16="http://schemas.microsoft.com/office/drawing/2014/main" id="{50EBB894-EC05-4D0C-8717-81F01A5A30EB}"/>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4" name="Rectangle: Rounded Corners 23" descr="Return to Substitution Options&#10;">
            <a:hlinkClick r:id="rId5" action="ppaction://hlinksldjump" highlightClick="1"/>
            <a:extLst>
              <a:ext uri="{FF2B5EF4-FFF2-40B4-BE49-F238E27FC236}">
                <a16:creationId xmlns:a16="http://schemas.microsoft.com/office/drawing/2014/main" id="{676CE90C-D07F-4422-8441-BB4B08104267}"/>
              </a:ext>
            </a:extLst>
          </p:cNvPr>
          <p:cNvSpPr/>
          <p:nvPr/>
        </p:nvSpPr>
        <p:spPr>
          <a:xfrm>
            <a:off x="3246357" y="6122967"/>
            <a:ext cx="3640341" cy="512064"/>
          </a:xfrm>
          <a:prstGeom prst="roundRect">
            <a:avLst/>
          </a:prstGeom>
          <a:solidFill>
            <a:srgbClr val="0586C6"/>
          </a:soli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sz="1600" dirty="0">
                <a:solidFill>
                  <a:schemeClr val="bg1"/>
                </a:solidFill>
                <a:latin typeface="Arial" panose="020B0604020202020204" pitchFamily="34" charset="0"/>
                <a:cs typeface="Arial" panose="020B0604020202020204" pitchFamily="34" charset="0"/>
              </a:rPr>
              <a:t>Return to Substitution Options</a:t>
            </a:r>
          </a:p>
        </p:txBody>
      </p:sp>
      <p:sp>
        <p:nvSpPr>
          <p:cNvPr id="25" name="Rectangle: Rounded Corners 24" descr="Primers and Probes&#10;">
            <a:hlinkClick r:id="rId6" action="ppaction://hlinksldjump"/>
            <a:extLst>
              <a:ext uri="{FF2B5EF4-FFF2-40B4-BE49-F238E27FC236}">
                <a16:creationId xmlns:a16="http://schemas.microsoft.com/office/drawing/2014/main" id="{5F5F4C90-AC1A-4525-9BE6-BF91FF62EE54}"/>
              </a:ext>
            </a:extLst>
          </p:cNvPr>
          <p:cNvSpPr/>
          <p:nvPr/>
        </p:nvSpPr>
        <p:spPr>
          <a:xfrm>
            <a:off x="784199" y="116542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Primers and Probes</a:t>
            </a:r>
          </a:p>
        </p:txBody>
      </p:sp>
      <p:sp>
        <p:nvSpPr>
          <p:cNvPr id="26" name="Rectangle: Rounded Corners 25" descr="General Consumables - arrow pointing to the following information:&#10;">
            <a:hlinkClick r:id="rId7" action="ppaction://hlinksldjump"/>
            <a:extLst>
              <a:ext uri="{FF2B5EF4-FFF2-40B4-BE49-F238E27FC236}">
                <a16:creationId xmlns:a16="http://schemas.microsoft.com/office/drawing/2014/main" id="{84F91D3E-A55A-48DD-8D8A-D3192130AF1F}"/>
              </a:ext>
            </a:extLst>
          </p:cNvPr>
          <p:cNvSpPr/>
          <p:nvPr/>
        </p:nvSpPr>
        <p:spPr>
          <a:xfrm>
            <a:off x="784199" y="4924184"/>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General Consumables</a:t>
            </a:r>
          </a:p>
        </p:txBody>
      </p:sp>
      <p:sp>
        <p:nvSpPr>
          <p:cNvPr id="27" name="Rectangle: Rounded Corners 26" descr="Extraction System/Kits&#10;">
            <a:hlinkClick r:id="rId8" action="ppaction://hlinksldjump"/>
            <a:extLst>
              <a:ext uri="{FF2B5EF4-FFF2-40B4-BE49-F238E27FC236}">
                <a16:creationId xmlns:a16="http://schemas.microsoft.com/office/drawing/2014/main" id="{43309F8E-F948-4875-8E9C-D418CE1CB378}"/>
              </a:ext>
            </a:extLst>
          </p:cNvPr>
          <p:cNvSpPr/>
          <p:nvPr/>
        </p:nvSpPr>
        <p:spPr>
          <a:xfrm>
            <a:off x="784199" y="417797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Extraction System/Kits</a:t>
            </a:r>
          </a:p>
        </p:txBody>
      </p:sp>
      <p:sp>
        <p:nvSpPr>
          <p:cNvPr id="31" name="Rectangle: Rounded Corners 30" descr="Controls&#10;">
            <a:hlinkClick r:id="rId9" action="ppaction://hlinksldjump"/>
            <a:extLst>
              <a:ext uri="{FF2B5EF4-FFF2-40B4-BE49-F238E27FC236}">
                <a16:creationId xmlns:a16="http://schemas.microsoft.com/office/drawing/2014/main" id="{E5132A21-3DF5-4574-949E-43453A635E4D}"/>
              </a:ext>
            </a:extLst>
          </p:cNvPr>
          <p:cNvSpPr/>
          <p:nvPr/>
        </p:nvSpPr>
        <p:spPr>
          <a:xfrm>
            <a:off x="784198" y="3448208"/>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Controls</a:t>
            </a:r>
          </a:p>
        </p:txBody>
      </p:sp>
      <p:sp>
        <p:nvSpPr>
          <p:cNvPr id="32" name="Rectangle: Rounded Corners 31" descr="PCR System&#10;">
            <a:hlinkClick r:id="rId10" action="ppaction://hlinksldjump"/>
            <a:extLst>
              <a:ext uri="{FF2B5EF4-FFF2-40B4-BE49-F238E27FC236}">
                <a16:creationId xmlns:a16="http://schemas.microsoft.com/office/drawing/2014/main" id="{795AF5EF-0D20-4BE1-9B4D-2B561F4EDB5F}"/>
              </a:ext>
            </a:extLst>
          </p:cNvPr>
          <p:cNvSpPr/>
          <p:nvPr/>
        </p:nvSpPr>
        <p:spPr>
          <a:xfrm>
            <a:off x="784196" y="2698452"/>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PCR System</a:t>
            </a:r>
          </a:p>
        </p:txBody>
      </p:sp>
      <p:sp>
        <p:nvSpPr>
          <p:cNvPr id="33" name="Rectangle: Rounded Corners 32" descr="Master Mix&#10;">
            <a:hlinkClick r:id="rId11" action="ppaction://hlinksldjump"/>
            <a:extLst>
              <a:ext uri="{FF2B5EF4-FFF2-40B4-BE49-F238E27FC236}">
                <a16:creationId xmlns:a16="http://schemas.microsoft.com/office/drawing/2014/main" id="{BD0D286C-2C20-49FE-858B-597864C98A0E}"/>
              </a:ext>
            </a:extLst>
          </p:cNvPr>
          <p:cNvSpPr/>
          <p:nvPr/>
        </p:nvSpPr>
        <p:spPr>
          <a:xfrm>
            <a:off x="784196" y="1935523"/>
            <a:ext cx="2704337" cy="568171"/>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2300">
              <a:lnSpc>
                <a:spcPct val="90000"/>
              </a:lnSpc>
              <a:spcBef>
                <a:spcPct val="0"/>
              </a:spcBef>
              <a:spcAft>
                <a:spcPct val="35000"/>
              </a:spcAft>
            </a:pPr>
            <a:r>
              <a:rPr lang="en-US" sz="2000" dirty="0"/>
              <a:t>Master Mix</a:t>
            </a:r>
          </a:p>
        </p:txBody>
      </p:sp>
      <p:sp>
        <p:nvSpPr>
          <p:cNvPr id="35" name="Rectangle: Rounded Corners 34" descr="Return to FDA FAQ&#10;">
            <a:hlinkClick r:id="rId12"/>
            <a:extLst>
              <a:ext uri="{FF2B5EF4-FFF2-40B4-BE49-F238E27FC236}">
                <a16:creationId xmlns:a16="http://schemas.microsoft.com/office/drawing/2014/main" id="{8589C3D7-0EB2-46B7-9A05-0213F61B674A}"/>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3353490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6CA3-0680-47C8-88BC-66FA65C84145}"/>
              </a:ext>
            </a:extLst>
          </p:cNvPr>
          <p:cNvSpPr>
            <a:spLocks noGrp="1"/>
          </p:cNvSpPr>
          <p:nvPr>
            <p:ph type="title"/>
          </p:nvPr>
        </p:nvSpPr>
        <p:spPr/>
        <p:txBody>
          <a:bodyPr/>
          <a:lstStyle/>
          <a:p>
            <a:r>
              <a:rPr lang="en-US" dirty="0">
                <a:latin typeface="+mn-lt"/>
              </a:rPr>
              <a:t>Additional Resources</a:t>
            </a:r>
          </a:p>
        </p:txBody>
      </p:sp>
      <p:sp>
        <p:nvSpPr>
          <p:cNvPr id="3" name="Content Placeholder 2">
            <a:extLst>
              <a:ext uri="{FF2B5EF4-FFF2-40B4-BE49-F238E27FC236}">
                <a16:creationId xmlns:a16="http://schemas.microsoft.com/office/drawing/2014/main" id="{7D9BAC77-70CA-4693-8B46-EDA1EFDD4A1B}"/>
              </a:ext>
            </a:extLst>
          </p:cNvPr>
          <p:cNvSpPr>
            <a:spLocks noGrp="1"/>
          </p:cNvSpPr>
          <p:nvPr>
            <p:ph idx="1"/>
          </p:nvPr>
        </p:nvSpPr>
        <p:spPr/>
        <p:txBody>
          <a:bodyPr/>
          <a:lstStyle/>
          <a:p>
            <a:r>
              <a:rPr lang="en-US" dirty="0">
                <a:hlinkClick r:id="rId2"/>
              </a:rPr>
              <a:t>FDA Frequently Asked Questions on Diagnostic Testing for SARS-CoV-2</a:t>
            </a:r>
            <a:endParaRPr lang="en-US" dirty="0"/>
          </a:p>
          <a:p>
            <a:endParaRPr lang="en-US" dirty="0"/>
          </a:p>
          <a:p>
            <a:r>
              <a:rPr lang="en-US" dirty="0">
                <a:latin typeface="Calibri" panose="020F0502020204030204" pitchFamily="34" charset="0"/>
                <a:cs typeface="Calibri" panose="020F0502020204030204" pitchFamily="34" charset="0"/>
                <a:hlinkClick r:id="rId3"/>
              </a:rPr>
              <a:t>CDC 2019-Novel Coronavirus (2019-nCoV) Real-Time RT-PCR Diagnostic Panel </a:t>
            </a:r>
            <a:endParaRPr lang="en-US" dirty="0">
              <a:latin typeface="Calibri" panose="020F0502020204030204" pitchFamily="34" charset="0"/>
              <a:cs typeface="Calibri" panose="020F0502020204030204" pitchFamily="34" charset="0"/>
            </a:endParaRPr>
          </a:p>
          <a:p>
            <a:endParaRPr lang="en-US" dirty="0"/>
          </a:p>
        </p:txBody>
      </p:sp>
      <p:pic>
        <p:nvPicPr>
          <p:cNvPr id="8" name="Picture 2">
            <a:extLst>
              <a:ext uri="{FF2B5EF4-FFF2-40B4-BE49-F238E27FC236}">
                <a16:creationId xmlns:a16="http://schemas.microsoft.com/office/drawing/2014/main" id="{AE8F0761-8900-43D7-B60A-44C0548A734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1">
            <a:hlinkClick r:id="rId5" action="ppaction://hlinksldjump"/>
            <a:extLst>
              <a:ext uri="{FF2B5EF4-FFF2-40B4-BE49-F238E27FC236}">
                <a16:creationId xmlns:a16="http://schemas.microsoft.com/office/drawing/2014/main" id="{8D300FCB-09F9-4F2C-8F7D-7021152F4893}"/>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9" name="Rectangle: Rounded Corners 8">
            <a:hlinkClick r:id="rId6"/>
            <a:extLst>
              <a:ext uri="{FF2B5EF4-FFF2-40B4-BE49-F238E27FC236}">
                <a16:creationId xmlns:a16="http://schemas.microsoft.com/office/drawing/2014/main" id="{C51C9F17-A8BC-4715-A59E-54519BEB8C84}"/>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23640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0C68536-B871-4FAB-83EA-5FF216D1BC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Image showing sample collection through the nose and nasal cavity to the back of the throat in the Nasopharynx.  ">
            <a:extLst>
              <a:ext uri="{FF2B5EF4-FFF2-40B4-BE49-F238E27FC236}">
                <a16:creationId xmlns:a16="http://schemas.microsoft.com/office/drawing/2014/main" id="{09E0EA3A-A6FC-43EB-AA84-3ACF3510831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33018" y="1666276"/>
            <a:ext cx="3613603" cy="2524030"/>
          </a:xfrm>
          <a:prstGeom prst="rect">
            <a:avLst/>
          </a:prstGeom>
        </p:spPr>
      </p:pic>
      <p:sp>
        <p:nvSpPr>
          <p:cNvPr id="22" name="Rectangle: Rounded Corners 21" descr="Explore acceptable choices for swabs">
            <a:hlinkClick r:id="rId4" action="ppaction://hlinksldjump"/>
            <a:extLst>
              <a:ext uri="{FF2B5EF4-FFF2-40B4-BE49-F238E27FC236}">
                <a16:creationId xmlns:a16="http://schemas.microsoft.com/office/drawing/2014/main" id="{8AB3CEB0-19E4-46C2-B2E0-41EE16ECF00C}"/>
              </a:ext>
            </a:extLst>
          </p:cNvPr>
          <p:cNvSpPr/>
          <p:nvPr/>
        </p:nvSpPr>
        <p:spPr>
          <a:xfrm>
            <a:off x="212524" y="4660166"/>
            <a:ext cx="5662613" cy="507348"/>
          </a:xfrm>
          <a:prstGeom prst="roundRect">
            <a:avLst/>
          </a:prstGeom>
          <a:solidFill>
            <a:srgbClr val="1271A7"/>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Explore acceptable choices for swabs</a:t>
            </a:r>
          </a:p>
        </p:txBody>
      </p:sp>
      <p:sp>
        <p:nvSpPr>
          <p:cNvPr id="23" name="Rectangle: Rounded Corners 22" descr="Explore acceptable choices for media">
            <a:hlinkClick r:id="rId5" action="ppaction://hlinksldjump"/>
            <a:extLst>
              <a:ext uri="{FF2B5EF4-FFF2-40B4-BE49-F238E27FC236}">
                <a16:creationId xmlns:a16="http://schemas.microsoft.com/office/drawing/2014/main" id="{C99BD4C9-BEA8-4151-9D08-00E1A7BD85B9}"/>
              </a:ext>
            </a:extLst>
          </p:cNvPr>
          <p:cNvSpPr/>
          <p:nvPr/>
        </p:nvSpPr>
        <p:spPr>
          <a:xfrm>
            <a:off x="6095999" y="4660166"/>
            <a:ext cx="5662613" cy="507348"/>
          </a:xfrm>
          <a:prstGeom prst="roundRect">
            <a:avLst/>
          </a:prstGeom>
          <a:solidFill>
            <a:srgbClr val="1172A5"/>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Explore acceptable choices for media</a:t>
            </a:r>
          </a:p>
        </p:txBody>
      </p:sp>
      <p:sp>
        <p:nvSpPr>
          <p:cNvPr id="2" name="Rectangle 1">
            <a:extLst>
              <a:ext uri="{FF2B5EF4-FFF2-40B4-BE49-F238E27FC236}">
                <a16:creationId xmlns:a16="http://schemas.microsoft.com/office/drawing/2014/main" id="{2AC1A870-4BFA-4FF5-AA1F-846420B25ADF}"/>
              </a:ext>
            </a:extLst>
          </p:cNvPr>
          <p:cNvSpPr/>
          <p:nvPr/>
        </p:nvSpPr>
        <p:spPr>
          <a:xfrm>
            <a:off x="2481943" y="5255881"/>
            <a:ext cx="7086599" cy="646331"/>
          </a:xfrm>
          <a:prstGeom prst="rect">
            <a:avLst/>
          </a:prstGeom>
        </p:spPr>
        <p:txBody>
          <a:bodyPr wrap="square">
            <a:spAutoFit/>
          </a:bodyPr>
          <a:lstStyle/>
          <a:p>
            <a:r>
              <a:rPr lang="en-US" sz="1200" i="1" dirty="0">
                <a:latin typeface="Arial" panose="020B0604020202020204" pitchFamily="34" charset="0"/>
                <a:cs typeface="Arial" panose="020B0604020202020204" pitchFamily="34" charset="0"/>
              </a:rPr>
              <a:t>For more information please see the </a:t>
            </a:r>
            <a:r>
              <a:rPr lang="en-US" sz="1200" i="1" u="sng" dirty="0">
                <a:latin typeface="Arial" panose="020B0604020202020204" pitchFamily="34" charset="0"/>
                <a:cs typeface="Arial" panose="020B0604020202020204" pitchFamily="34" charset="0"/>
                <a:hlinkClick r:id="rId6"/>
              </a:rPr>
              <a:t>FDA FAQ on this topic </a:t>
            </a:r>
            <a:r>
              <a:rPr lang="en-US" sz="1200" i="1" dirty="0">
                <a:latin typeface="Arial" panose="020B0604020202020204" pitchFamily="34" charset="0"/>
                <a:cs typeface="Arial" panose="020B0604020202020204" pitchFamily="34" charset="0"/>
              </a:rPr>
              <a:t>under, “What if I Do Not Have…?” It is important that the swab type be appropriate for the anatomic site on which it is used, i.e. only a Nasopharyngeal swab should be used to obtain a Nasopharyngeal specimen.” </a:t>
            </a:r>
            <a:endParaRPr lang="en-US" sz="1200" i="1" dirty="0">
              <a:solidFill>
                <a:prstClr val="black"/>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55AC98F-A3E3-4EB6-BCF6-87FE07D2B948}"/>
              </a:ext>
            </a:extLst>
          </p:cNvPr>
          <p:cNvSpPr txBox="1"/>
          <p:nvPr/>
        </p:nvSpPr>
        <p:spPr>
          <a:xfrm>
            <a:off x="345379" y="1189156"/>
            <a:ext cx="7992056" cy="3213187"/>
          </a:xfrm>
          <a:prstGeom prst="rect">
            <a:avLst/>
          </a:prstGeom>
          <a:noFill/>
        </p:spPr>
        <p:txBody>
          <a:bodyPr wrap="square" rtlCol="0">
            <a:spAutoFit/>
          </a:bodyPr>
          <a:lstStyle/>
          <a:p>
            <a:pPr lvl="0" defTabSz="889000">
              <a:lnSpc>
                <a:spcPct val="90000"/>
              </a:lnSpc>
              <a:spcBef>
                <a:spcPct val="0"/>
              </a:spcBef>
              <a:spcAft>
                <a:spcPts val="1800"/>
              </a:spcAft>
            </a:pPr>
            <a:r>
              <a:rPr lang="en-US" sz="2400" dirty="0"/>
              <a:t>Specimen collection is the process of obtaining a sample from a patient, usually by swabbing the nose or mouth, then placing the swab in a tube that is commonly filled with liquid (media) which maintains the sample for transport to the lab.</a:t>
            </a:r>
          </a:p>
          <a:p>
            <a:pPr lvl="0" defTabSz="889000">
              <a:lnSpc>
                <a:spcPct val="90000"/>
              </a:lnSpc>
              <a:spcBef>
                <a:spcPct val="0"/>
              </a:spcBef>
              <a:spcAft>
                <a:spcPts val="1800"/>
              </a:spcAft>
            </a:pPr>
            <a:r>
              <a:rPr lang="en-US" sz="2400" dirty="0"/>
              <a:t>Originally, specimen collection for SARS-CoV-2 testing required a specialized Nasopharyngeal (NP) swab and Viral Transport Media (VTM)/ Universal Transport Media (UTM).</a:t>
            </a:r>
          </a:p>
          <a:p>
            <a:pPr lvl="0" defTabSz="889000">
              <a:lnSpc>
                <a:spcPct val="90000"/>
              </a:lnSpc>
              <a:spcBef>
                <a:spcPct val="0"/>
              </a:spcBef>
              <a:spcAft>
                <a:spcPts val="1800"/>
              </a:spcAft>
            </a:pPr>
            <a:r>
              <a:rPr lang="en-US" sz="2400" dirty="0"/>
              <a:t>Options for swabs and media are below. </a:t>
            </a:r>
          </a:p>
        </p:txBody>
      </p:sp>
      <p:sp>
        <p:nvSpPr>
          <p:cNvPr id="16" name="Title 1">
            <a:extLst>
              <a:ext uri="{FF2B5EF4-FFF2-40B4-BE49-F238E27FC236}">
                <a16:creationId xmlns:a16="http://schemas.microsoft.com/office/drawing/2014/main" id="{F52F2233-7793-4A9A-82EF-6FC68315E488}"/>
              </a:ext>
            </a:extLst>
          </p:cNvPr>
          <p:cNvSpPr txBox="1">
            <a:spLocks/>
          </p:cNvSpPr>
          <p:nvPr/>
        </p:nvSpPr>
        <p:spPr>
          <a:xfrm>
            <a:off x="203243" y="202291"/>
            <a:ext cx="7287768" cy="969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Specimen Collection</a:t>
            </a:r>
          </a:p>
        </p:txBody>
      </p:sp>
      <p:sp>
        <p:nvSpPr>
          <p:cNvPr id="17" name="Rectangle: Rounded Corners 16" descr="Additional Resources">
            <a:hlinkClick r:id="rId7" action="ppaction://hlinksldjump"/>
            <a:extLst>
              <a:ext uri="{FF2B5EF4-FFF2-40B4-BE49-F238E27FC236}">
                <a16:creationId xmlns:a16="http://schemas.microsoft.com/office/drawing/2014/main" id="{673397B2-555C-4182-BCDE-0DEADE7D3E30}"/>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19" name="Rectangle: Rounded Corners 18" descr="return to the Main Menu">
            <a:hlinkClick r:id="rId8" action="ppaction://hlinksldjump"/>
            <a:extLst>
              <a:ext uri="{FF2B5EF4-FFF2-40B4-BE49-F238E27FC236}">
                <a16:creationId xmlns:a16="http://schemas.microsoft.com/office/drawing/2014/main" id="{3B197731-F0EF-4973-9E50-73639FAA8D66}"/>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15" name="Rectangle: Rounded Corners 14" descr="Retuan to FDA FAQ">
            <a:hlinkClick r:id="rId9"/>
            <a:extLst>
              <a:ext uri="{FF2B5EF4-FFF2-40B4-BE49-F238E27FC236}">
                <a16:creationId xmlns:a16="http://schemas.microsoft.com/office/drawing/2014/main" id="{1E5A97BE-6B12-4928-800B-531E7A5DA6EC}"/>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427726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0C68536-B871-4FAB-83EA-5FF216D1BC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Rounded Corners 21" descr="Return to Specimen Collection">
            <a:hlinkClick r:id="rId3" action="ppaction://hlinksldjump"/>
            <a:extLst>
              <a:ext uri="{FF2B5EF4-FFF2-40B4-BE49-F238E27FC236}">
                <a16:creationId xmlns:a16="http://schemas.microsoft.com/office/drawing/2014/main" id="{8AB3CEB0-19E4-46C2-B2E0-41EE16ECF00C}"/>
              </a:ext>
            </a:extLst>
          </p:cNvPr>
          <p:cNvSpPr/>
          <p:nvPr/>
        </p:nvSpPr>
        <p:spPr>
          <a:xfrm>
            <a:off x="8556424" y="4116311"/>
            <a:ext cx="3321251" cy="507348"/>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Return to Specimen Collection</a:t>
            </a:r>
          </a:p>
        </p:txBody>
      </p:sp>
      <p:sp>
        <p:nvSpPr>
          <p:cNvPr id="23" name="Rectangle: Rounded Corners 22" descr="Return to PCR Testing Process &quot;Collect Specimen for Patient">
            <a:hlinkClick r:id="rId4" action="ppaction://hlinksldjump"/>
            <a:extLst>
              <a:ext uri="{FF2B5EF4-FFF2-40B4-BE49-F238E27FC236}">
                <a16:creationId xmlns:a16="http://schemas.microsoft.com/office/drawing/2014/main" id="{C99BD4C9-BEA8-4151-9D08-00E1A7BD85B9}"/>
              </a:ext>
            </a:extLst>
          </p:cNvPr>
          <p:cNvSpPr/>
          <p:nvPr/>
        </p:nvSpPr>
        <p:spPr>
          <a:xfrm>
            <a:off x="8556424" y="4749244"/>
            <a:ext cx="3321251" cy="642685"/>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Return to PCR Testing Process </a:t>
            </a:r>
          </a:p>
          <a:p>
            <a:pPr lvl="0" algn="ctr" defTabSz="6223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“Collect Specimen from Patient”</a:t>
            </a:r>
          </a:p>
        </p:txBody>
      </p:sp>
      <p:grpSp>
        <p:nvGrpSpPr>
          <p:cNvPr id="25" name="Group 24">
            <a:extLst>
              <a:ext uri="{FF2B5EF4-FFF2-40B4-BE49-F238E27FC236}">
                <a16:creationId xmlns:a16="http://schemas.microsoft.com/office/drawing/2014/main" id="{FA9DD07F-6A89-4F97-973A-724CC532A842}"/>
              </a:ext>
            </a:extLst>
          </p:cNvPr>
          <p:cNvGrpSpPr/>
          <p:nvPr/>
        </p:nvGrpSpPr>
        <p:grpSpPr>
          <a:xfrm>
            <a:off x="208412" y="1387407"/>
            <a:ext cx="7752674" cy="2558646"/>
            <a:chOff x="899536" y="1286359"/>
            <a:chExt cx="6291839" cy="3309759"/>
          </a:xfrm>
        </p:grpSpPr>
        <p:sp>
          <p:nvSpPr>
            <p:cNvPr id="26" name="Rectangle 25">
              <a:extLst>
                <a:ext uri="{FF2B5EF4-FFF2-40B4-BE49-F238E27FC236}">
                  <a16:creationId xmlns:a16="http://schemas.microsoft.com/office/drawing/2014/main" id="{DF6BD08C-EAD9-451E-AF4A-ECC212996BB0}"/>
                </a:ext>
              </a:extLst>
            </p:cNvPr>
            <p:cNvSpPr/>
            <p:nvPr/>
          </p:nvSpPr>
          <p:spPr>
            <a:xfrm>
              <a:off x="899536" y="1286359"/>
              <a:ext cx="6291839" cy="829507"/>
            </a:xfrm>
            <a:prstGeom prst="rect">
              <a:avLst/>
            </a:prstGeom>
            <a:solidFill>
              <a:srgbClr val="007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Choices for Swabs*</a:t>
              </a:r>
            </a:p>
          </p:txBody>
        </p:sp>
        <p:sp>
          <p:nvSpPr>
            <p:cNvPr id="27" name="Rectangle 26">
              <a:extLst>
                <a:ext uri="{FF2B5EF4-FFF2-40B4-BE49-F238E27FC236}">
                  <a16:creationId xmlns:a16="http://schemas.microsoft.com/office/drawing/2014/main" id="{56140200-4712-40AA-9249-5640210ED824}"/>
                </a:ext>
              </a:extLst>
            </p:cNvPr>
            <p:cNvSpPr/>
            <p:nvPr/>
          </p:nvSpPr>
          <p:spPr>
            <a:xfrm>
              <a:off x="899536"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lumMod val="50000"/>
                    </a:schemeClr>
                  </a:solidFill>
                </a:rPr>
                <a:t>N</a:t>
              </a:r>
              <a:r>
                <a:rPr lang="en-US" dirty="0" err="1">
                  <a:solidFill>
                    <a:schemeClr val="tx2">
                      <a:lumMod val="50000"/>
                    </a:schemeClr>
                  </a:solidFill>
                </a:rPr>
                <a:t>aso</a:t>
              </a:r>
              <a:r>
                <a:rPr lang="en-US" b="1" dirty="0" err="1">
                  <a:solidFill>
                    <a:schemeClr val="tx2">
                      <a:lumMod val="50000"/>
                    </a:schemeClr>
                  </a:solidFill>
                </a:rPr>
                <a:t>P</a:t>
              </a:r>
              <a:r>
                <a:rPr lang="en-US" dirty="0" err="1">
                  <a:solidFill>
                    <a:schemeClr val="tx2">
                      <a:lumMod val="50000"/>
                    </a:schemeClr>
                  </a:solidFill>
                </a:rPr>
                <a:t>haryngeal</a:t>
              </a:r>
              <a:r>
                <a:rPr lang="en-US" dirty="0">
                  <a:solidFill>
                    <a:schemeClr val="tx2">
                      <a:lumMod val="50000"/>
                    </a:schemeClr>
                  </a:solidFill>
                </a:rPr>
                <a:t> (NP) Swab</a:t>
              </a:r>
            </a:p>
          </p:txBody>
        </p:sp>
        <p:sp>
          <p:nvSpPr>
            <p:cNvPr id="28" name="Rectangle 27">
              <a:extLst>
                <a:ext uri="{FF2B5EF4-FFF2-40B4-BE49-F238E27FC236}">
                  <a16:creationId xmlns:a16="http://schemas.microsoft.com/office/drawing/2014/main" id="{C3E86370-9D98-46C8-AFCD-6DDC615FDEB3}"/>
                </a:ext>
              </a:extLst>
            </p:cNvPr>
            <p:cNvSpPr/>
            <p:nvPr/>
          </p:nvSpPr>
          <p:spPr>
            <a:xfrm>
              <a:off x="2474593"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lumMod val="50000"/>
                    </a:schemeClr>
                  </a:solidFill>
                </a:rPr>
                <a:t>O</a:t>
              </a:r>
              <a:r>
                <a:rPr lang="en-US" dirty="0" err="1">
                  <a:solidFill>
                    <a:schemeClr val="tx2">
                      <a:lumMod val="50000"/>
                    </a:schemeClr>
                  </a:solidFill>
                </a:rPr>
                <a:t>ro</a:t>
              </a:r>
              <a:r>
                <a:rPr lang="en-US" b="1" dirty="0" err="1">
                  <a:solidFill>
                    <a:schemeClr val="tx2">
                      <a:lumMod val="50000"/>
                    </a:schemeClr>
                  </a:solidFill>
                </a:rPr>
                <a:t>P</a:t>
              </a:r>
              <a:r>
                <a:rPr lang="en-US" dirty="0" err="1">
                  <a:solidFill>
                    <a:schemeClr val="tx2">
                      <a:lumMod val="50000"/>
                    </a:schemeClr>
                  </a:solidFill>
                </a:rPr>
                <a:t>haryngeal</a:t>
              </a:r>
              <a:r>
                <a:rPr lang="en-US" dirty="0">
                  <a:solidFill>
                    <a:schemeClr val="tx2">
                      <a:lumMod val="50000"/>
                    </a:schemeClr>
                  </a:solidFill>
                </a:rPr>
                <a:t> (OP) Swab</a:t>
              </a:r>
            </a:p>
          </p:txBody>
        </p:sp>
        <p:sp>
          <p:nvSpPr>
            <p:cNvPr id="29" name="Rectangle 28">
              <a:extLst>
                <a:ext uri="{FF2B5EF4-FFF2-40B4-BE49-F238E27FC236}">
                  <a16:creationId xmlns:a16="http://schemas.microsoft.com/office/drawing/2014/main" id="{88933A9F-463F-4B32-B9F5-1D25384F2CF4}"/>
                </a:ext>
              </a:extLst>
            </p:cNvPr>
            <p:cNvSpPr/>
            <p:nvPr/>
          </p:nvSpPr>
          <p:spPr>
            <a:xfrm>
              <a:off x="4041261"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50000"/>
                    </a:schemeClr>
                  </a:solidFill>
                </a:rPr>
                <a:t>M</a:t>
              </a:r>
              <a:r>
                <a:rPr lang="en-US" dirty="0">
                  <a:solidFill>
                    <a:schemeClr val="tx2">
                      <a:lumMod val="50000"/>
                    </a:schemeClr>
                  </a:solidFill>
                </a:rPr>
                <a:t>id-</a:t>
              </a:r>
              <a:r>
                <a:rPr lang="en-US" b="1" dirty="0">
                  <a:solidFill>
                    <a:schemeClr val="tx2">
                      <a:lumMod val="50000"/>
                    </a:schemeClr>
                  </a:solidFill>
                </a:rPr>
                <a:t>T</a:t>
              </a:r>
              <a:r>
                <a:rPr lang="en-US" dirty="0">
                  <a:solidFill>
                    <a:schemeClr val="tx2">
                      <a:lumMod val="50000"/>
                    </a:schemeClr>
                  </a:solidFill>
                </a:rPr>
                <a:t>urbinate (MT) Swab</a:t>
              </a:r>
            </a:p>
            <a:p>
              <a:pPr marL="285750" indent="-285750">
                <a:buFont typeface="Arial" panose="020B0604020202020204" pitchFamily="34" charset="0"/>
                <a:buChar char="•"/>
              </a:pPr>
              <a:r>
                <a:rPr lang="en-US" dirty="0">
                  <a:solidFill>
                    <a:schemeClr val="tx2">
                      <a:lumMod val="50000"/>
                    </a:schemeClr>
                  </a:solidFill>
                </a:rPr>
                <a:t>Flocked, tapered swab</a:t>
              </a:r>
            </a:p>
          </p:txBody>
        </p:sp>
        <p:sp>
          <p:nvSpPr>
            <p:cNvPr id="30" name="Rectangle 29">
              <a:extLst>
                <a:ext uri="{FF2B5EF4-FFF2-40B4-BE49-F238E27FC236}">
                  <a16:creationId xmlns:a16="http://schemas.microsoft.com/office/drawing/2014/main" id="{6E5FFDCE-7BCB-420E-8C66-633E63DF2222}"/>
                </a:ext>
              </a:extLst>
            </p:cNvPr>
            <p:cNvSpPr/>
            <p:nvPr/>
          </p:nvSpPr>
          <p:spPr>
            <a:xfrm>
              <a:off x="5616318"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Anterior Nares (“Nasal”) Swab</a:t>
              </a:r>
            </a:p>
            <a:p>
              <a:pPr marL="285750" indent="-285750">
                <a:buFont typeface="Arial" panose="020B0604020202020204" pitchFamily="34" charset="0"/>
                <a:buChar char="•"/>
              </a:pPr>
              <a:r>
                <a:rPr lang="en-US" dirty="0">
                  <a:solidFill>
                    <a:schemeClr val="tx2">
                      <a:lumMod val="50000"/>
                    </a:schemeClr>
                  </a:solidFill>
                </a:rPr>
                <a:t>Round Foam</a:t>
              </a:r>
            </a:p>
            <a:p>
              <a:pPr marL="285750" indent="-285750">
                <a:buFont typeface="Arial" panose="020B0604020202020204" pitchFamily="34" charset="0"/>
                <a:buChar char="•"/>
              </a:pPr>
              <a:r>
                <a:rPr lang="en-US" dirty="0">
                  <a:solidFill>
                    <a:schemeClr val="tx2">
                      <a:lumMod val="50000"/>
                    </a:schemeClr>
                  </a:solidFill>
                </a:rPr>
                <a:t>Spun Polyester</a:t>
              </a:r>
            </a:p>
          </p:txBody>
        </p:sp>
      </p:grpSp>
      <p:sp>
        <p:nvSpPr>
          <p:cNvPr id="31" name="Content Placeholder 4">
            <a:extLst>
              <a:ext uri="{FF2B5EF4-FFF2-40B4-BE49-F238E27FC236}">
                <a16:creationId xmlns:a16="http://schemas.microsoft.com/office/drawing/2014/main" id="{7BA4E2EF-4247-4075-ABDD-45914CD3EDCE}"/>
              </a:ext>
            </a:extLst>
          </p:cNvPr>
          <p:cNvSpPr txBox="1">
            <a:spLocks/>
          </p:cNvSpPr>
          <p:nvPr/>
        </p:nvSpPr>
        <p:spPr>
          <a:xfrm>
            <a:off x="208412" y="4388172"/>
            <a:ext cx="7752674" cy="1223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1" u="none" strike="noStrike" kern="1200" cap="none" spc="0" normalizeH="0" baseline="0" noProof="0" dirty="0">
                <a:ln>
                  <a:noFill/>
                </a:ln>
                <a:effectLst/>
                <a:uLnTx/>
                <a:uFillTx/>
                <a:latin typeface="Calibri" panose="020F0502020204030204"/>
                <a:ea typeface="+mn-ea"/>
                <a:cs typeface="+mn-cs"/>
              </a:rPr>
              <a:t>* For more information please see the </a:t>
            </a:r>
            <a:r>
              <a:rPr kumimoji="0" lang="en-US" sz="1400" b="0" i="1" u="none" strike="noStrike" kern="1200" cap="none" spc="0" normalizeH="0" baseline="0" noProof="0" dirty="0">
                <a:ln>
                  <a:noFill/>
                </a:ln>
                <a:solidFill>
                  <a:srgbClr val="0070C0"/>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FDA FAQ on this topic </a:t>
            </a:r>
            <a:r>
              <a:rPr kumimoji="0" lang="en-US" sz="1400" b="0" i="1" u="none" strike="noStrike" kern="1200" cap="none" spc="0" normalizeH="0" baseline="0" noProof="0" dirty="0">
                <a:ln>
                  <a:noFill/>
                </a:ln>
                <a:effectLst/>
                <a:uLnTx/>
                <a:uFillTx/>
                <a:latin typeface="Calibri" panose="020F0502020204030204"/>
                <a:ea typeface="+mn-ea"/>
                <a:cs typeface="+mn-cs"/>
              </a:rPr>
              <a:t>under, “What if I Do Not Have…?”</a:t>
            </a:r>
          </a:p>
          <a:p>
            <a:pPr marL="0" lvl="0" indent="0">
              <a:lnSpc>
                <a:spcPct val="100000"/>
              </a:lnSpc>
              <a:spcBef>
                <a:spcPts val="0"/>
              </a:spcBef>
              <a:buNone/>
              <a:defRPr/>
            </a:pPr>
            <a:r>
              <a:rPr lang="en-US" sz="1400" i="1" dirty="0"/>
              <a:t>It is important that the swab be appropriate for the anatomic site on which it is used, and that the swab type (e.g. polyester vs rayon) is compatible with that platform. Rayon swabs may not be compatible with all molecular testing platforms. Analytical testing should be performed to confirm compatibility with individual platforms.</a:t>
            </a:r>
            <a:endParaRPr kumimoji="0" lang="en-US" sz="1400" b="0" i="1" u="none" strike="noStrike" kern="1200" cap="none" spc="0" normalizeH="0" baseline="0" noProof="0" dirty="0">
              <a:ln>
                <a:noFill/>
              </a:ln>
              <a:effectLst/>
              <a:uLnTx/>
              <a:uFillTx/>
              <a:latin typeface="Calibri" panose="020F0502020204030204"/>
            </a:endParaRPr>
          </a:p>
        </p:txBody>
      </p:sp>
      <p:sp>
        <p:nvSpPr>
          <p:cNvPr id="32" name="Title 1">
            <a:extLst>
              <a:ext uri="{FF2B5EF4-FFF2-40B4-BE49-F238E27FC236}">
                <a16:creationId xmlns:a16="http://schemas.microsoft.com/office/drawing/2014/main" id="{4390E766-2CED-433A-97DB-F3028C9D0081}"/>
              </a:ext>
            </a:extLst>
          </p:cNvPr>
          <p:cNvSpPr txBox="1">
            <a:spLocks/>
          </p:cNvSpPr>
          <p:nvPr/>
        </p:nvSpPr>
        <p:spPr>
          <a:xfrm>
            <a:off x="203243" y="202291"/>
            <a:ext cx="7284571" cy="969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Specimen Collection: Swabs</a:t>
            </a:r>
          </a:p>
        </p:txBody>
      </p:sp>
      <p:sp>
        <p:nvSpPr>
          <p:cNvPr id="18" name="Rectangle: Rounded Corners 17" descr="Additional Resources">
            <a:hlinkClick r:id="rId6" action="ppaction://hlinksldjump"/>
            <a:extLst>
              <a:ext uri="{FF2B5EF4-FFF2-40B4-BE49-F238E27FC236}">
                <a16:creationId xmlns:a16="http://schemas.microsoft.com/office/drawing/2014/main" id="{1D89788D-9A7E-4232-8CC2-050028C2027C}"/>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0" name="Rectangle: Rounded Corners 19" descr="Return to the Main Menu">
            <a:hlinkClick r:id="rId7" action="ppaction://hlinksldjump"/>
            <a:extLst>
              <a:ext uri="{FF2B5EF4-FFF2-40B4-BE49-F238E27FC236}">
                <a16:creationId xmlns:a16="http://schemas.microsoft.com/office/drawing/2014/main" id="{24A47BBA-3466-4E89-A54C-77C68C9CC3BD}"/>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1" name="Rectangle: Rounded Corners 20" descr="Return to FDA FAQ">
            <a:hlinkClick r:id="rId8"/>
            <a:extLst>
              <a:ext uri="{FF2B5EF4-FFF2-40B4-BE49-F238E27FC236}">
                <a16:creationId xmlns:a16="http://schemas.microsoft.com/office/drawing/2014/main" id="{E292309F-97F3-4809-BF16-80D2294EF5C2}"/>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pic>
        <p:nvPicPr>
          <p:cNvPr id="3" name="Picture 2">
            <a:extLst>
              <a:ext uri="{FF2B5EF4-FFF2-40B4-BE49-F238E27FC236}">
                <a16:creationId xmlns:a16="http://schemas.microsoft.com/office/drawing/2014/main" id="{7D7D4781-1B78-42EA-9A20-FA1E797EE3D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93360" y="1508612"/>
            <a:ext cx="3898949" cy="1493616"/>
          </a:xfrm>
          <a:prstGeom prst="rect">
            <a:avLst/>
          </a:prstGeom>
        </p:spPr>
      </p:pic>
    </p:spTree>
    <p:extLst>
      <p:ext uri="{BB962C8B-B14F-4D97-AF65-F5344CB8AC3E}">
        <p14:creationId xmlns:p14="http://schemas.microsoft.com/office/powerpoint/2010/main" val="403234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0C68536-B871-4FAB-83EA-5FF216D1BC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a:extLst>
              <a:ext uri="{FF2B5EF4-FFF2-40B4-BE49-F238E27FC236}">
                <a16:creationId xmlns:a16="http://schemas.microsoft.com/office/drawing/2014/main" id="{DA26F374-248F-4D6C-9191-8B60652C8B2A}"/>
              </a:ext>
            </a:extLst>
          </p:cNvPr>
          <p:cNvSpPr/>
          <p:nvPr/>
        </p:nvSpPr>
        <p:spPr>
          <a:xfrm>
            <a:off x="211789" y="4145639"/>
            <a:ext cx="7514919" cy="1815882"/>
          </a:xfrm>
          <a:prstGeom prst="rect">
            <a:avLst/>
          </a:prstGeom>
        </p:spPr>
        <p:txBody>
          <a:bodyPr wrap="square">
            <a:spAutoFit/>
          </a:bodyPr>
          <a:lstStyle/>
          <a:p>
            <a:pPr lvl="0">
              <a:defRPr/>
            </a:pPr>
            <a:r>
              <a:rPr lang="en-US" sz="1400" i="1" dirty="0"/>
              <a:t>Some transport media may contain guanidine thiocyanate, which produces a dangerous chemical reaction releasing cyanide gas when exposed to bleach (sodium hypochlorite). These media may not be compatible with in vitro diagnostic products that do not utilize guanidine thiocyanate during sample processing.</a:t>
            </a:r>
          </a:p>
          <a:p>
            <a:pPr lvl="0">
              <a:defRPr/>
            </a:pPr>
            <a:r>
              <a:rPr lang="en-US" sz="1400" i="1" dirty="0">
                <a:solidFill>
                  <a:prstClr val="black"/>
                </a:solidFill>
              </a:rPr>
              <a:t> </a:t>
            </a:r>
          </a:p>
          <a:p>
            <a:pPr>
              <a:defRPr/>
            </a:pPr>
            <a:r>
              <a:rPr lang="en-US" sz="1400" i="1" dirty="0">
                <a:solidFill>
                  <a:prstClr val="black"/>
                </a:solidFill>
              </a:rPr>
              <a:t>*WARNING: Do not use </a:t>
            </a:r>
            <a:r>
              <a:rPr lang="en-US" sz="1400" i="1" dirty="0" err="1">
                <a:solidFill>
                  <a:prstClr val="black"/>
                </a:solidFill>
              </a:rPr>
              <a:t>PrimeStore</a:t>
            </a:r>
            <a:r>
              <a:rPr lang="en-US" sz="1400" i="1" dirty="0">
                <a:solidFill>
                  <a:prstClr val="black"/>
                </a:solidFill>
              </a:rPr>
              <a:t> MTM with the Hologic Panther or Panther Fusion Systems due to a disinfecting step involving bleach that is specific to the platform. When the bleach interacts with the guanidine thiocyanate in the transport media, it produces dangerous cyanide gas.</a:t>
            </a:r>
          </a:p>
        </p:txBody>
      </p:sp>
      <p:sp>
        <p:nvSpPr>
          <p:cNvPr id="21" name="Title 1">
            <a:extLst>
              <a:ext uri="{FF2B5EF4-FFF2-40B4-BE49-F238E27FC236}">
                <a16:creationId xmlns:a16="http://schemas.microsoft.com/office/drawing/2014/main" id="{46422C7B-615F-40E1-B9DD-39ADAE270E53}"/>
              </a:ext>
            </a:extLst>
          </p:cNvPr>
          <p:cNvSpPr txBox="1">
            <a:spLocks/>
          </p:cNvSpPr>
          <p:nvPr/>
        </p:nvSpPr>
        <p:spPr>
          <a:xfrm>
            <a:off x="203243" y="202291"/>
            <a:ext cx="7284571" cy="969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Specimen Collection: Media</a:t>
            </a:r>
          </a:p>
        </p:txBody>
      </p:sp>
      <p:grpSp>
        <p:nvGrpSpPr>
          <p:cNvPr id="17" name="Group 16">
            <a:extLst>
              <a:ext uri="{FF2B5EF4-FFF2-40B4-BE49-F238E27FC236}">
                <a16:creationId xmlns:a16="http://schemas.microsoft.com/office/drawing/2014/main" id="{9B7853CF-D656-4281-9F05-06B8FDE14F22}"/>
              </a:ext>
            </a:extLst>
          </p:cNvPr>
          <p:cNvGrpSpPr/>
          <p:nvPr/>
        </p:nvGrpSpPr>
        <p:grpSpPr>
          <a:xfrm>
            <a:off x="208412" y="1387407"/>
            <a:ext cx="7752674" cy="2558646"/>
            <a:chOff x="899536" y="1286359"/>
            <a:chExt cx="6291839" cy="3309759"/>
          </a:xfrm>
        </p:grpSpPr>
        <p:sp>
          <p:nvSpPr>
            <p:cNvPr id="18" name="Rectangle 17">
              <a:extLst>
                <a:ext uri="{FF2B5EF4-FFF2-40B4-BE49-F238E27FC236}">
                  <a16:creationId xmlns:a16="http://schemas.microsoft.com/office/drawing/2014/main" id="{731E7023-C54A-4E65-882F-75BC51E1685A}"/>
                </a:ext>
              </a:extLst>
            </p:cNvPr>
            <p:cNvSpPr/>
            <p:nvPr/>
          </p:nvSpPr>
          <p:spPr>
            <a:xfrm>
              <a:off x="899536" y="1286359"/>
              <a:ext cx="6291839" cy="829507"/>
            </a:xfrm>
            <a:prstGeom prst="rect">
              <a:avLst/>
            </a:prstGeom>
            <a:solidFill>
              <a:srgbClr val="007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Choices for Media</a:t>
              </a:r>
            </a:p>
          </p:txBody>
        </p:sp>
        <p:sp>
          <p:nvSpPr>
            <p:cNvPr id="20" name="Rectangle 19">
              <a:extLst>
                <a:ext uri="{FF2B5EF4-FFF2-40B4-BE49-F238E27FC236}">
                  <a16:creationId xmlns:a16="http://schemas.microsoft.com/office/drawing/2014/main" id="{DFC1CC5B-DDFA-4C31-B4B7-F47C248A7BB2}"/>
                </a:ext>
              </a:extLst>
            </p:cNvPr>
            <p:cNvSpPr/>
            <p:nvPr/>
          </p:nvSpPr>
          <p:spPr>
            <a:xfrm>
              <a:off x="899536"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VTM/UTM</a:t>
              </a:r>
            </a:p>
          </p:txBody>
        </p:sp>
        <p:sp>
          <p:nvSpPr>
            <p:cNvPr id="24" name="Rectangle 23">
              <a:extLst>
                <a:ext uri="{FF2B5EF4-FFF2-40B4-BE49-F238E27FC236}">
                  <a16:creationId xmlns:a16="http://schemas.microsoft.com/office/drawing/2014/main" id="{133EEFBB-D735-4E6A-9B21-AFB27A16AB42}"/>
                </a:ext>
              </a:extLst>
            </p:cNvPr>
            <p:cNvSpPr/>
            <p:nvPr/>
          </p:nvSpPr>
          <p:spPr>
            <a:xfrm>
              <a:off x="2474593"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Liquid </a:t>
              </a:r>
              <a:r>
                <a:rPr lang="en-US" dirty="0" err="1">
                  <a:solidFill>
                    <a:schemeClr val="tx2">
                      <a:lumMod val="50000"/>
                    </a:schemeClr>
                  </a:solidFill>
                </a:rPr>
                <a:t>Amies</a:t>
              </a:r>
              <a:r>
                <a:rPr lang="en-US" dirty="0">
                  <a:solidFill>
                    <a:schemeClr val="tx2">
                      <a:lumMod val="50000"/>
                    </a:schemeClr>
                  </a:solidFill>
                </a:rPr>
                <a:t>-based Media</a:t>
              </a:r>
            </a:p>
            <a:p>
              <a:pPr marL="285750" indent="-285750">
                <a:buFont typeface="Arial" panose="020B0604020202020204" pitchFamily="34" charset="0"/>
                <a:buChar char="•"/>
              </a:pPr>
              <a:r>
                <a:rPr lang="en-US" dirty="0">
                  <a:solidFill>
                    <a:schemeClr val="tx2">
                      <a:lumMod val="50000"/>
                    </a:schemeClr>
                  </a:solidFill>
                </a:rPr>
                <a:t>e.g., </a:t>
              </a:r>
              <a:r>
                <a:rPr lang="en-US" dirty="0" err="1">
                  <a:solidFill>
                    <a:schemeClr val="tx2">
                      <a:lumMod val="50000"/>
                    </a:schemeClr>
                  </a:solidFill>
                </a:rPr>
                <a:t>Eswab</a:t>
              </a:r>
              <a:endParaRPr lang="en-US" dirty="0">
                <a:solidFill>
                  <a:schemeClr val="tx2">
                    <a:lumMod val="50000"/>
                  </a:schemeClr>
                </a:solidFill>
              </a:endParaRPr>
            </a:p>
          </p:txBody>
        </p:sp>
        <p:sp>
          <p:nvSpPr>
            <p:cNvPr id="25" name="Rectangle 24">
              <a:extLst>
                <a:ext uri="{FF2B5EF4-FFF2-40B4-BE49-F238E27FC236}">
                  <a16:creationId xmlns:a16="http://schemas.microsoft.com/office/drawing/2014/main" id="{6BD7AD5F-5CCA-4B5A-81D9-C854AB2054E5}"/>
                </a:ext>
              </a:extLst>
            </p:cNvPr>
            <p:cNvSpPr/>
            <p:nvPr/>
          </p:nvSpPr>
          <p:spPr>
            <a:xfrm>
              <a:off x="4041261"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Nucleic Acid Transport Media</a:t>
              </a:r>
            </a:p>
            <a:p>
              <a:pPr marL="285750" indent="-285750">
                <a:buFont typeface="Arial" panose="020B0604020202020204" pitchFamily="34" charset="0"/>
                <a:buChar char="•"/>
              </a:pPr>
              <a:r>
                <a:rPr lang="en-US" dirty="0">
                  <a:solidFill>
                    <a:schemeClr val="tx2">
                      <a:lumMod val="50000"/>
                    </a:schemeClr>
                  </a:solidFill>
                </a:rPr>
                <a:t>e.g., </a:t>
              </a:r>
              <a:r>
                <a:rPr lang="en-US" dirty="0" err="1">
                  <a:solidFill>
                    <a:schemeClr val="tx2">
                      <a:lumMod val="50000"/>
                    </a:schemeClr>
                  </a:solidFill>
                </a:rPr>
                <a:t>Primestore</a:t>
              </a:r>
              <a:r>
                <a:rPr lang="en-US" dirty="0">
                  <a:solidFill>
                    <a:schemeClr val="tx2">
                      <a:lumMod val="50000"/>
                    </a:schemeClr>
                  </a:solidFill>
                </a:rPr>
                <a:t> MTM*</a:t>
              </a:r>
            </a:p>
          </p:txBody>
        </p:sp>
        <p:sp>
          <p:nvSpPr>
            <p:cNvPr id="26" name="Rectangle 25">
              <a:extLst>
                <a:ext uri="{FF2B5EF4-FFF2-40B4-BE49-F238E27FC236}">
                  <a16:creationId xmlns:a16="http://schemas.microsoft.com/office/drawing/2014/main" id="{5AC1F862-C1DF-4596-9F17-26EC177A2C95}"/>
                </a:ext>
              </a:extLst>
            </p:cNvPr>
            <p:cNvSpPr/>
            <p:nvPr/>
          </p:nvSpPr>
          <p:spPr>
            <a:xfrm>
              <a:off x="5616318" y="2115866"/>
              <a:ext cx="1575057" cy="2480252"/>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lumMod val="50000"/>
                    </a:schemeClr>
                  </a:solidFill>
                </a:rPr>
                <a:t>Saline Solution</a:t>
              </a:r>
            </a:p>
            <a:p>
              <a:pPr marL="285750" indent="-285750">
                <a:buFont typeface="Arial" panose="020B0604020202020204" pitchFamily="34" charset="0"/>
                <a:buChar char="•"/>
              </a:pPr>
              <a:r>
                <a:rPr lang="en-US" dirty="0">
                  <a:solidFill>
                    <a:schemeClr val="tx2">
                      <a:lumMod val="50000"/>
                    </a:schemeClr>
                  </a:solidFill>
                </a:rPr>
                <a:t>Normal saline</a:t>
              </a:r>
            </a:p>
            <a:p>
              <a:pPr marL="285750" indent="-285750">
                <a:buFont typeface="Arial" panose="020B0604020202020204" pitchFamily="34" charset="0"/>
                <a:buChar char="•"/>
              </a:pPr>
              <a:r>
                <a:rPr lang="en-US" dirty="0">
                  <a:solidFill>
                    <a:schemeClr val="tx2">
                      <a:lumMod val="50000"/>
                    </a:schemeClr>
                  </a:solidFill>
                </a:rPr>
                <a:t>Phosphate-buffered saline (PBS)</a:t>
              </a:r>
            </a:p>
          </p:txBody>
        </p:sp>
      </p:grpSp>
      <p:sp>
        <p:nvSpPr>
          <p:cNvPr id="23" name="Rectangle: Rounded Corners 22">
            <a:hlinkClick r:id="rId3" action="ppaction://hlinksldjump"/>
            <a:extLst>
              <a:ext uri="{FF2B5EF4-FFF2-40B4-BE49-F238E27FC236}">
                <a16:creationId xmlns:a16="http://schemas.microsoft.com/office/drawing/2014/main" id="{A8A66661-C424-4951-B655-D5206FE9C7DB}"/>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8" name="Rectangle: Rounded Corners 27" descr="Return to the Main Menu&#10;">
            <a:hlinkClick r:id="rId4" action="ppaction://hlinksldjump"/>
            <a:extLst>
              <a:ext uri="{FF2B5EF4-FFF2-40B4-BE49-F238E27FC236}">
                <a16:creationId xmlns:a16="http://schemas.microsoft.com/office/drawing/2014/main" id="{402DD561-CDC4-4492-A218-48A822DA7450}"/>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32" name="Rectangle: Rounded Corners 31" descr="Return to Specimen Collection&#10;">
            <a:hlinkClick r:id="rId5" action="ppaction://hlinksldjump"/>
            <a:extLst>
              <a:ext uri="{FF2B5EF4-FFF2-40B4-BE49-F238E27FC236}">
                <a16:creationId xmlns:a16="http://schemas.microsoft.com/office/drawing/2014/main" id="{6B33F10A-B2B0-4D74-9446-25C0D339E40E}"/>
              </a:ext>
            </a:extLst>
          </p:cNvPr>
          <p:cNvSpPr/>
          <p:nvPr/>
        </p:nvSpPr>
        <p:spPr>
          <a:xfrm>
            <a:off x="8556424" y="4116311"/>
            <a:ext cx="3321251" cy="507348"/>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Return to Specimen Collection</a:t>
            </a:r>
          </a:p>
        </p:txBody>
      </p:sp>
      <p:sp>
        <p:nvSpPr>
          <p:cNvPr id="33" name="Rectangle: Rounded Corners 32" descr="Return to PCR Testing Process &#10;“Collect Specimen from Patient”&#10;">
            <a:hlinkClick r:id="rId6" action="ppaction://hlinksldjump"/>
            <a:extLst>
              <a:ext uri="{FF2B5EF4-FFF2-40B4-BE49-F238E27FC236}">
                <a16:creationId xmlns:a16="http://schemas.microsoft.com/office/drawing/2014/main" id="{FA9C9038-DAF1-40DF-B397-34104C894A6D}"/>
              </a:ext>
            </a:extLst>
          </p:cNvPr>
          <p:cNvSpPr/>
          <p:nvPr/>
        </p:nvSpPr>
        <p:spPr>
          <a:xfrm>
            <a:off x="8556424" y="4749244"/>
            <a:ext cx="3321251" cy="642685"/>
          </a:xfrm>
          <a:prstGeom prst="roundRect">
            <a:avLst/>
          </a:prstGeom>
          <a:solidFill>
            <a:srgbClr val="007CBA"/>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223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Return to PCR Testing Process </a:t>
            </a:r>
          </a:p>
          <a:p>
            <a:pPr lvl="0" algn="ctr" defTabSz="622300">
              <a:lnSpc>
                <a:spcPct val="90000"/>
              </a:lnSpc>
              <a:spcBef>
                <a:spcPct val="0"/>
              </a:spcBef>
              <a:spcAft>
                <a:spcPct val="35000"/>
              </a:spcAft>
            </a:pPr>
            <a:r>
              <a:rPr lang="en-US" sz="1400" b="1" dirty="0">
                <a:latin typeface="Arial" panose="020B0604020202020204" pitchFamily="34" charset="0"/>
                <a:cs typeface="Arial" panose="020B0604020202020204" pitchFamily="34" charset="0"/>
              </a:rPr>
              <a:t>“Collect Specimen from Patient”</a:t>
            </a:r>
          </a:p>
        </p:txBody>
      </p:sp>
      <p:sp>
        <p:nvSpPr>
          <p:cNvPr id="29" name="Rectangle: Rounded Corners 28">
            <a:hlinkClick r:id="rId7"/>
            <a:extLst>
              <a:ext uri="{FF2B5EF4-FFF2-40B4-BE49-F238E27FC236}">
                <a16:creationId xmlns:a16="http://schemas.microsoft.com/office/drawing/2014/main" id="{010A755E-AA66-4A5B-8A05-BBA2056ABC96}"/>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pic>
        <p:nvPicPr>
          <p:cNvPr id="3" name="Picture 2">
            <a:extLst>
              <a:ext uri="{FF2B5EF4-FFF2-40B4-BE49-F238E27FC236}">
                <a16:creationId xmlns:a16="http://schemas.microsoft.com/office/drawing/2014/main" id="{898C27E0-D5D4-4559-962F-7D140EFFAA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331757" y="925987"/>
            <a:ext cx="3140164" cy="2517072"/>
          </a:xfrm>
          <a:prstGeom prst="rect">
            <a:avLst/>
          </a:prstGeom>
        </p:spPr>
      </p:pic>
    </p:spTree>
    <p:extLst>
      <p:ext uri="{BB962C8B-B14F-4D97-AF65-F5344CB8AC3E}">
        <p14:creationId xmlns:p14="http://schemas.microsoft.com/office/powerpoint/2010/main" val="368579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40C68536-B871-4FAB-83EA-5FF216D1BC2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59108896-85E9-49BD-A9FF-10AEDBE4553C}"/>
              </a:ext>
            </a:extLst>
          </p:cNvPr>
          <p:cNvSpPr txBox="1">
            <a:spLocks/>
          </p:cNvSpPr>
          <p:nvPr/>
        </p:nvSpPr>
        <p:spPr>
          <a:xfrm>
            <a:off x="0" y="0"/>
            <a:ext cx="11150599" cy="14223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What Is RT PCR?</a:t>
            </a:r>
          </a:p>
        </p:txBody>
      </p:sp>
      <p:sp>
        <p:nvSpPr>
          <p:cNvPr id="5" name="TextBox 4">
            <a:extLst>
              <a:ext uri="{FF2B5EF4-FFF2-40B4-BE49-F238E27FC236}">
                <a16:creationId xmlns:a16="http://schemas.microsoft.com/office/drawing/2014/main" id="{A8A34397-9917-4356-BA0E-FAB1AB8EA2A4}"/>
              </a:ext>
            </a:extLst>
          </p:cNvPr>
          <p:cNvSpPr txBox="1"/>
          <p:nvPr/>
        </p:nvSpPr>
        <p:spPr>
          <a:xfrm>
            <a:off x="1241703" y="1659285"/>
            <a:ext cx="8862060" cy="3939540"/>
          </a:xfrm>
          <a:prstGeom prst="rect">
            <a:avLst/>
          </a:prstGeom>
          <a:noFill/>
        </p:spPr>
        <p:txBody>
          <a:bodyPr wrap="square" rtlCol="0">
            <a:spAutoFit/>
          </a:bodyPr>
          <a:lstStyle/>
          <a:p>
            <a:r>
              <a:rPr lang="en-US" sz="2800" dirty="0"/>
              <a:t>RT-PCR stands for “Reverse-transcriptase polymerase chain reaction” (commonly referred to as “PCR”)</a:t>
            </a:r>
          </a:p>
          <a:p>
            <a:endParaRPr lang="en-US" sz="1200" dirty="0"/>
          </a:p>
          <a:p>
            <a:r>
              <a:rPr lang="en-US" sz="2800" dirty="0"/>
              <a:t>RT-PCR is a method used to detect RNA nucleic acids (a type of genetic material)</a:t>
            </a:r>
          </a:p>
          <a:p>
            <a:endParaRPr lang="en-US" sz="1400" dirty="0"/>
          </a:p>
          <a:p>
            <a:pPr marL="457200" indent="-457200">
              <a:buFont typeface="Arial" panose="020B0604020202020204" pitchFamily="34" charset="0"/>
              <a:buChar char="•"/>
            </a:pPr>
            <a:r>
              <a:rPr lang="en-US" sz="2800" dirty="0"/>
              <a:t>PCR is used to detect the presence of SARS-CoV-2, the virus that causes COVID-19 disease </a:t>
            </a:r>
          </a:p>
          <a:p>
            <a:pPr marL="457200" indent="-457200">
              <a:buFont typeface="Arial" panose="020B0604020202020204" pitchFamily="34" charset="0"/>
              <a:buChar char="•"/>
            </a:pPr>
            <a:r>
              <a:rPr lang="en-US" sz="2800" dirty="0"/>
              <a:t>Finding SARS-CoV-2 genetic material in a specimen indicates that a person has been infected with the virus</a:t>
            </a:r>
          </a:p>
        </p:txBody>
      </p:sp>
      <p:cxnSp>
        <p:nvCxnSpPr>
          <p:cNvPr id="3" name="Straight Connector 2">
            <a:extLst>
              <a:ext uri="{FF2B5EF4-FFF2-40B4-BE49-F238E27FC236}">
                <a16:creationId xmlns:a16="http://schemas.microsoft.com/office/drawing/2014/main" id="{8B611F6F-4729-47CE-84E7-EB487E243FF0}"/>
              </a:ext>
            </a:extLst>
          </p:cNvPr>
          <p:cNvCxnSpPr/>
          <p:nvPr/>
        </p:nvCxnSpPr>
        <p:spPr>
          <a:xfrm>
            <a:off x="1337589" y="1258957"/>
            <a:ext cx="851350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Rectangle: Rounded Corners 10" descr="Additional Resources&#10;">
            <a:hlinkClick r:id="rId3" action="ppaction://hlinksldjump"/>
            <a:extLst>
              <a:ext uri="{FF2B5EF4-FFF2-40B4-BE49-F238E27FC236}">
                <a16:creationId xmlns:a16="http://schemas.microsoft.com/office/drawing/2014/main" id="{2061CA69-3CC6-42F5-A88E-91BD73546FB8}"/>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17" name="Rectangle: Rounded Corners 16" descr="Return to the Main Menu&#10;">
            <a:hlinkClick r:id="rId4" action="ppaction://hlinksldjump"/>
            <a:extLst>
              <a:ext uri="{FF2B5EF4-FFF2-40B4-BE49-F238E27FC236}">
                <a16:creationId xmlns:a16="http://schemas.microsoft.com/office/drawing/2014/main" id="{705AFABB-B0CA-4DE8-B47B-2EDFFC3870FF}"/>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14" name="Rectangle: Rounded Corners 13" descr="Return to FDA FAQ&#10;">
            <a:hlinkClick r:id="rId5"/>
            <a:extLst>
              <a:ext uri="{FF2B5EF4-FFF2-40B4-BE49-F238E27FC236}">
                <a16:creationId xmlns:a16="http://schemas.microsoft.com/office/drawing/2014/main" id="{0C87F830-D089-457F-8F1E-9B9F1503B743}"/>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113597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BAB4A26-A256-4AC3-8263-0F4C6445A5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54305E48-8675-4812-B0BF-A81243B8B150}"/>
              </a:ext>
            </a:extLst>
          </p:cNvPr>
          <p:cNvSpPr/>
          <p:nvPr/>
        </p:nvSpPr>
        <p:spPr>
          <a:xfrm>
            <a:off x="7576439" y="754911"/>
            <a:ext cx="3488749" cy="5055789"/>
          </a:xfrm>
          <a:prstGeom prst="rect">
            <a:avLst/>
          </a:prstGeom>
          <a:solidFill>
            <a:srgbClr val="1271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Rounded Corners 19" descr="Open Mix and Match&#10;">
            <a:hlinkClick r:id="rId4" action="ppaction://hlinksldjump"/>
            <a:extLst>
              <a:ext uri="{FF2B5EF4-FFF2-40B4-BE49-F238E27FC236}">
                <a16:creationId xmlns:a16="http://schemas.microsoft.com/office/drawing/2014/main" id="{67CC44B9-6061-4468-B9F4-7A251E42263B}"/>
              </a:ext>
            </a:extLst>
          </p:cNvPr>
          <p:cNvSpPr/>
          <p:nvPr/>
        </p:nvSpPr>
        <p:spPr>
          <a:xfrm>
            <a:off x="7753315" y="151482"/>
            <a:ext cx="3134996" cy="507348"/>
          </a:xfrm>
          <a:prstGeom prst="roundRect">
            <a:avLst/>
          </a:prstGeom>
          <a:solidFill>
            <a:srgbClr val="1271A7"/>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400" dirty="0">
                <a:solidFill>
                  <a:prstClr val="white"/>
                </a:solidFill>
                <a:latin typeface="Arial" panose="020B0604020202020204" pitchFamily="34" charset="0"/>
                <a:cs typeface="Arial" panose="020B0604020202020204" pitchFamily="34" charset="0"/>
              </a:rPr>
              <a:t>Open Mix and Match</a:t>
            </a:r>
          </a:p>
        </p:txBody>
      </p:sp>
      <p:pic>
        <p:nvPicPr>
          <p:cNvPr id="21" name="Picture 20" descr="This picture shows a medical worker in fully protective suit extracting RNA sample from test tube using a micropipette.&#10;">
            <a:extLst>
              <a:ext uri="{FF2B5EF4-FFF2-40B4-BE49-F238E27FC236}">
                <a16:creationId xmlns:a16="http://schemas.microsoft.com/office/drawing/2014/main" id="{22ACB942-E7B6-4690-B3C6-62DEAAA262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5417" y="1005775"/>
            <a:ext cx="2952609" cy="2097204"/>
          </a:xfrm>
          <a:prstGeom prst="rect">
            <a:avLst/>
          </a:prstGeom>
        </p:spPr>
      </p:pic>
      <p:sp>
        <p:nvSpPr>
          <p:cNvPr id="23" name="TextBox 22">
            <a:extLst>
              <a:ext uri="{FF2B5EF4-FFF2-40B4-BE49-F238E27FC236}">
                <a16:creationId xmlns:a16="http://schemas.microsoft.com/office/drawing/2014/main" id="{562E0107-7EE9-4F41-B56A-48BDB2316D00}"/>
              </a:ext>
            </a:extLst>
          </p:cNvPr>
          <p:cNvSpPr txBox="1"/>
          <p:nvPr/>
        </p:nvSpPr>
        <p:spPr>
          <a:xfrm>
            <a:off x="7586438" y="5440952"/>
            <a:ext cx="348874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Amplification</a:t>
            </a:r>
          </a:p>
        </p:txBody>
      </p:sp>
      <p:pic>
        <p:nvPicPr>
          <p:cNvPr id="24" name="Picture 23" descr="This picture shows a medical worker placing a sample in a thermocycler for PCR amplification.&#10;">
            <a:extLst>
              <a:ext uri="{FF2B5EF4-FFF2-40B4-BE49-F238E27FC236}">
                <a16:creationId xmlns:a16="http://schemas.microsoft.com/office/drawing/2014/main" id="{3A7C99D0-D1EB-40D8-9A14-A2AF7216F0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5417" y="3501961"/>
            <a:ext cx="2952609" cy="1961794"/>
          </a:xfrm>
          <a:prstGeom prst="rect">
            <a:avLst/>
          </a:prstGeom>
        </p:spPr>
      </p:pic>
      <p:sp>
        <p:nvSpPr>
          <p:cNvPr id="25" name="TextBox 24">
            <a:extLst>
              <a:ext uri="{FF2B5EF4-FFF2-40B4-BE49-F238E27FC236}">
                <a16:creationId xmlns:a16="http://schemas.microsoft.com/office/drawing/2014/main" id="{B02525C1-39BA-4ECB-93FE-E28C07E5EFE7}"/>
              </a:ext>
            </a:extLst>
          </p:cNvPr>
          <p:cNvSpPr txBox="1"/>
          <p:nvPr/>
        </p:nvSpPr>
        <p:spPr>
          <a:xfrm>
            <a:off x="7596437" y="3117122"/>
            <a:ext cx="348874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Extraction</a:t>
            </a:r>
          </a:p>
        </p:txBody>
      </p:sp>
      <p:sp>
        <p:nvSpPr>
          <p:cNvPr id="26" name="Rectangle: Rounded Corners 25" descr="Closed System&#10;">
            <a:hlinkClick r:id="rId7" action="ppaction://hlinksldjump"/>
            <a:extLst>
              <a:ext uri="{FF2B5EF4-FFF2-40B4-BE49-F238E27FC236}">
                <a16:creationId xmlns:a16="http://schemas.microsoft.com/office/drawing/2014/main" id="{5498512F-EFF4-4806-BCAA-16162154F81C}"/>
              </a:ext>
            </a:extLst>
          </p:cNvPr>
          <p:cNvSpPr/>
          <p:nvPr/>
        </p:nvSpPr>
        <p:spPr>
          <a:xfrm>
            <a:off x="2458400" y="1699505"/>
            <a:ext cx="2355121" cy="507348"/>
          </a:xfrm>
          <a:prstGeom prst="roundRect">
            <a:avLst/>
          </a:prstGeom>
          <a:solidFill>
            <a:srgbClr val="897DE3"/>
          </a:solidFill>
          <a:effectLst>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400" dirty="0">
                <a:solidFill>
                  <a:prstClr val="white"/>
                </a:solidFill>
                <a:latin typeface="Arial" panose="020B0604020202020204" pitchFamily="34" charset="0"/>
                <a:cs typeface="Arial" panose="020B0604020202020204" pitchFamily="34" charset="0"/>
              </a:rPr>
              <a:t>Closed System</a:t>
            </a:r>
          </a:p>
        </p:txBody>
      </p:sp>
      <p:sp>
        <p:nvSpPr>
          <p:cNvPr id="27" name="Rectangle 26">
            <a:extLst>
              <a:ext uri="{FF2B5EF4-FFF2-40B4-BE49-F238E27FC236}">
                <a16:creationId xmlns:a16="http://schemas.microsoft.com/office/drawing/2014/main" id="{5070D504-FBD2-4501-A322-FB2C2E0EF389}"/>
              </a:ext>
            </a:extLst>
          </p:cNvPr>
          <p:cNvSpPr/>
          <p:nvPr/>
        </p:nvSpPr>
        <p:spPr>
          <a:xfrm>
            <a:off x="946298" y="2281283"/>
            <a:ext cx="5379328" cy="3537134"/>
          </a:xfrm>
          <a:prstGeom prst="rect">
            <a:avLst/>
          </a:prstGeom>
          <a:solidFill>
            <a:srgbClr val="897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This picture shows a medical worker operating a large system that represents the closed system approach for COVID-19 molecular testing where extraction and amplification steps are combined. ">
            <a:extLst>
              <a:ext uri="{FF2B5EF4-FFF2-40B4-BE49-F238E27FC236}">
                <a16:creationId xmlns:a16="http://schemas.microsoft.com/office/drawing/2014/main" id="{10E58CA5-5366-42EE-B150-088F2359C8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0872" y="2660351"/>
            <a:ext cx="4770179" cy="2683881"/>
          </a:xfrm>
          <a:prstGeom prst="rect">
            <a:avLst/>
          </a:prstGeom>
        </p:spPr>
      </p:pic>
      <p:sp>
        <p:nvSpPr>
          <p:cNvPr id="29" name="TextBox 28">
            <a:extLst>
              <a:ext uri="{FF2B5EF4-FFF2-40B4-BE49-F238E27FC236}">
                <a16:creationId xmlns:a16="http://schemas.microsoft.com/office/drawing/2014/main" id="{5ABEA702-D010-4B7E-9B2B-45170DA16ECA}"/>
              </a:ext>
            </a:extLst>
          </p:cNvPr>
          <p:cNvSpPr txBox="1"/>
          <p:nvPr/>
        </p:nvSpPr>
        <p:spPr>
          <a:xfrm>
            <a:off x="946298" y="5418662"/>
            <a:ext cx="5379328"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Extraction and Amplification</a:t>
            </a:r>
          </a:p>
        </p:txBody>
      </p:sp>
      <p:sp>
        <p:nvSpPr>
          <p:cNvPr id="34" name="Title 1">
            <a:extLst>
              <a:ext uri="{FF2B5EF4-FFF2-40B4-BE49-F238E27FC236}">
                <a16:creationId xmlns:a16="http://schemas.microsoft.com/office/drawing/2014/main" id="{40C05182-55B6-415A-A6EC-255CDEB47D54}"/>
              </a:ext>
            </a:extLst>
          </p:cNvPr>
          <p:cNvSpPr txBox="1">
            <a:spLocks/>
          </p:cNvSpPr>
          <p:nvPr/>
        </p:nvSpPr>
        <p:spPr>
          <a:xfrm>
            <a:off x="685800" y="202291"/>
            <a:ext cx="7284571" cy="969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Overview of System Types</a:t>
            </a:r>
          </a:p>
        </p:txBody>
      </p:sp>
      <p:sp>
        <p:nvSpPr>
          <p:cNvPr id="18" name="Rectangle: Rounded Corners 17" descr="Additional Resources&#10;">
            <a:hlinkClick r:id="rId9" action="ppaction://hlinksldjump"/>
            <a:extLst>
              <a:ext uri="{FF2B5EF4-FFF2-40B4-BE49-F238E27FC236}">
                <a16:creationId xmlns:a16="http://schemas.microsoft.com/office/drawing/2014/main" id="{74F8E333-E590-4350-8D7A-57BAEC901EE6}"/>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2" name="Rectangle: Rounded Corners 21">
            <a:hlinkClick r:id="rId10" action="ppaction://hlinksldjump"/>
            <a:extLst>
              <a:ext uri="{FF2B5EF4-FFF2-40B4-BE49-F238E27FC236}">
                <a16:creationId xmlns:a16="http://schemas.microsoft.com/office/drawing/2014/main" id="{C34AB4A6-FF94-4FCA-86C8-A4F918506D14}"/>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 name="TextBox 1">
            <a:extLst>
              <a:ext uri="{FF2B5EF4-FFF2-40B4-BE49-F238E27FC236}">
                <a16:creationId xmlns:a16="http://schemas.microsoft.com/office/drawing/2014/main" id="{B79DD495-CC74-4E87-95F2-A1CC53441126}"/>
              </a:ext>
            </a:extLst>
          </p:cNvPr>
          <p:cNvSpPr txBox="1"/>
          <p:nvPr/>
        </p:nvSpPr>
        <p:spPr>
          <a:xfrm>
            <a:off x="879400" y="910207"/>
            <a:ext cx="5863576" cy="461665"/>
          </a:xfrm>
          <a:prstGeom prst="rect">
            <a:avLst/>
          </a:prstGeom>
          <a:noFill/>
        </p:spPr>
        <p:txBody>
          <a:bodyPr wrap="square" rtlCol="0">
            <a:spAutoFit/>
          </a:bodyPr>
          <a:lstStyle/>
          <a:p>
            <a:pPr algn="ctr"/>
            <a:r>
              <a:rPr lang="en-US" sz="2400" b="1" i="1" dirty="0"/>
              <a:t>Select</a:t>
            </a:r>
            <a:r>
              <a:rPr lang="en-US" sz="2400" i="1" dirty="0"/>
              <a:t> a system type for more information</a:t>
            </a:r>
          </a:p>
        </p:txBody>
      </p:sp>
      <p:sp>
        <p:nvSpPr>
          <p:cNvPr id="31" name="Rectangle: Rounded Corners 30" descr="Return to FDA FAQ&#10;">
            <a:hlinkClick r:id="rId11"/>
            <a:extLst>
              <a:ext uri="{FF2B5EF4-FFF2-40B4-BE49-F238E27FC236}">
                <a16:creationId xmlns:a16="http://schemas.microsoft.com/office/drawing/2014/main" id="{7DAC66C0-834D-4025-9EAD-D952DBA38ADE}"/>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3086853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49" name="Rectangle 48" descr="Supplies and Reagents&#10;Some Materials may be specific to the instrument platform">
            <a:extLst>
              <a:ext uri="{FF2B5EF4-FFF2-40B4-BE49-F238E27FC236}">
                <a16:creationId xmlns:a16="http://schemas.microsoft.com/office/drawing/2014/main" id="{536C476A-7B9A-4B3B-A705-99A435E51D38}"/>
              </a:ext>
            </a:extLst>
          </p:cNvPr>
          <p:cNvSpPr/>
          <p:nvPr/>
        </p:nvSpPr>
        <p:spPr>
          <a:xfrm>
            <a:off x="5269502" y="1033272"/>
            <a:ext cx="6505685" cy="4945328"/>
          </a:xfrm>
          <a:prstGeom prst="rect">
            <a:avLst/>
          </a:prstGeom>
          <a:solidFill>
            <a:srgbClr val="897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a:extLst>
              <a:ext uri="{FF2B5EF4-FFF2-40B4-BE49-F238E27FC236}">
                <a16:creationId xmlns:a16="http://schemas.microsoft.com/office/drawing/2014/main" id="{7BAB4A26-A256-4AC3-8263-0F4C6445A5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82F17001-EA61-4790-814D-25E383254BF2}"/>
              </a:ext>
            </a:extLst>
          </p:cNvPr>
          <p:cNvSpPr txBox="1"/>
          <p:nvPr/>
        </p:nvSpPr>
        <p:spPr>
          <a:xfrm>
            <a:off x="5505704" y="3712464"/>
            <a:ext cx="2568436"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Proprietary Reagent Kit</a:t>
            </a:r>
          </a:p>
        </p:txBody>
      </p:sp>
      <p:sp>
        <p:nvSpPr>
          <p:cNvPr id="19" name="Rectangle 18" descr="Instruments - A single dedicated instrument performs extraction and amplification&#10;">
            <a:extLst>
              <a:ext uri="{FF2B5EF4-FFF2-40B4-BE49-F238E27FC236}">
                <a16:creationId xmlns:a16="http://schemas.microsoft.com/office/drawing/2014/main" id="{6C30424B-5340-4A79-A7CE-340262E6A2C4}"/>
              </a:ext>
            </a:extLst>
          </p:cNvPr>
          <p:cNvSpPr/>
          <p:nvPr/>
        </p:nvSpPr>
        <p:spPr>
          <a:xfrm>
            <a:off x="182319" y="1036589"/>
            <a:ext cx="4749798" cy="4109569"/>
          </a:xfrm>
          <a:prstGeom prst="rect">
            <a:avLst/>
          </a:prstGeom>
          <a:solidFill>
            <a:srgbClr val="897D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descr="This picture shows a medical worker operating a large system that represents the closed system approach for COVID-19 molecular testing where extraction and amplification steps are combined. &#10;">
            <a:extLst>
              <a:ext uri="{FF2B5EF4-FFF2-40B4-BE49-F238E27FC236}">
                <a16:creationId xmlns:a16="http://schemas.microsoft.com/office/drawing/2014/main" id="{1733D998-DD26-43F9-9776-959349223E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958" y="2383973"/>
            <a:ext cx="4160520" cy="2340864"/>
          </a:xfrm>
          <a:prstGeom prst="rect">
            <a:avLst/>
          </a:prstGeom>
          <a:ln w="9525">
            <a:solidFill>
              <a:schemeClr val="bg1"/>
            </a:solidFill>
          </a:ln>
        </p:spPr>
      </p:pic>
      <p:sp>
        <p:nvSpPr>
          <p:cNvPr id="33" name="TextBox 32">
            <a:extLst>
              <a:ext uri="{FF2B5EF4-FFF2-40B4-BE49-F238E27FC236}">
                <a16:creationId xmlns:a16="http://schemas.microsoft.com/office/drawing/2014/main" id="{2C6AACF0-CE24-4834-ABB9-17ADB6DA567D}"/>
              </a:ext>
            </a:extLst>
          </p:cNvPr>
          <p:cNvSpPr txBox="1"/>
          <p:nvPr/>
        </p:nvSpPr>
        <p:spPr>
          <a:xfrm>
            <a:off x="814343" y="4756201"/>
            <a:ext cx="3485750"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Extraction and PCR System</a:t>
            </a:r>
          </a:p>
        </p:txBody>
      </p:sp>
      <p:pic>
        <p:nvPicPr>
          <p:cNvPr id="38" name="Picture 37" descr="This picture shows all parts of the novel coronavirus 2019 nCoV RT-PCR diagnostics kit, including reagents, primers and control samples to detect presence of SARS-CoV-2 virus.">
            <a:extLst>
              <a:ext uri="{FF2B5EF4-FFF2-40B4-BE49-F238E27FC236}">
                <a16:creationId xmlns:a16="http://schemas.microsoft.com/office/drawing/2014/main" id="{B058F6F4-17F1-4566-9065-8E5F0A4A36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5704" y="1957260"/>
            <a:ext cx="2568436" cy="1712290"/>
          </a:xfrm>
          <a:prstGeom prst="rect">
            <a:avLst/>
          </a:prstGeom>
          <a:ln w="9525">
            <a:solidFill>
              <a:schemeClr val="bg1"/>
            </a:solidFill>
          </a:ln>
        </p:spPr>
      </p:pic>
      <p:sp>
        <p:nvSpPr>
          <p:cNvPr id="39" name="Rectangle 38" descr="This picture shows a proprietary cartridge containing all reagents necessary to perform the COVID-19 diagnostic test on a closed system.&#10;">
            <a:extLst>
              <a:ext uri="{FF2B5EF4-FFF2-40B4-BE49-F238E27FC236}">
                <a16:creationId xmlns:a16="http://schemas.microsoft.com/office/drawing/2014/main" id="{7BAE50AB-8DAC-4E55-9A37-64CD128DDE7D}"/>
              </a:ext>
            </a:extLst>
          </p:cNvPr>
          <p:cNvSpPr>
            <a:spLocks noChangeAspect="1"/>
          </p:cNvSpPr>
          <p:nvPr/>
        </p:nvSpPr>
        <p:spPr>
          <a:xfrm>
            <a:off x="8862222" y="1959642"/>
            <a:ext cx="2612028" cy="1709908"/>
          </a:xfrm>
          <a:prstGeom prst="rect">
            <a:avLst/>
          </a:prstGeom>
          <a:blipFill rotWithShape="1">
            <a:blip r:embed="rId6" cstate="screen">
              <a:extLst>
                <a:ext uri="{28A0092B-C50C-407E-A947-70E740481C1C}">
                  <a14:useLocalDpi xmlns:a14="http://schemas.microsoft.com/office/drawing/2010/main"/>
                </a:ext>
              </a:extLst>
            </a:blip>
            <a:srcRect/>
            <a:stretch>
              <a:fillRect l="-2000" r="-2000"/>
            </a:stretch>
          </a:blipFill>
          <a:ln w="9525">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TextBox 39">
            <a:extLst>
              <a:ext uri="{FF2B5EF4-FFF2-40B4-BE49-F238E27FC236}">
                <a16:creationId xmlns:a16="http://schemas.microsoft.com/office/drawing/2014/main" id="{B8555E67-EB38-4F01-95C2-1D37092035FA}"/>
              </a:ext>
            </a:extLst>
          </p:cNvPr>
          <p:cNvSpPr txBox="1"/>
          <p:nvPr/>
        </p:nvSpPr>
        <p:spPr>
          <a:xfrm>
            <a:off x="8504120" y="3712464"/>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Proprietary Reagent Cartridge</a:t>
            </a:r>
          </a:p>
        </p:txBody>
      </p:sp>
      <p:sp>
        <p:nvSpPr>
          <p:cNvPr id="46" name="Title 1">
            <a:extLst>
              <a:ext uri="{FF2B5EF4-FFF2-40B4-BE49-F238E27FC236}">
                <a16:creationId xmlns:a16="http://schemas.microsoft.com/office/drawing/2014/main" id="{34E23D12-9E1D-4B8D-A925-D85BCC337BC3}"/>
              </a:ext>
            </a:extLst>
          </p:cNvPr>
          <p:cNvSpPr txBox="1">
            <a:spLocks/>
          </p:cNvSpPr>
          <p:nvPr/>
        </p:nvSpPr>
        <p:spPr>
          <a:xfrm>
            <a:off x="685800" y="202291"/>
            <a:ext cx="4749798" cy="969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Closed System</a:t>
            </a:r>
          </a:p>
        </p:txBody>
      </p:sp>
      <p:sp>
        <p:nvSpPr>
          <p:cNvPr id="47" name="TextBox 46">
            <a:extLst>
              <a:ext uri="{FF2B5EF4-FFF2-40B4-BE49-F238E27FC236}">
                <a16:creationId xmlns:a16="http://schemas.microsoft.com/office/drawing/2014/main" id="{119AE770-0E6A-4756-804C-6D5FB3DFD544}"/>
              </a:ext>
            </a:extLst>
          </p:cNvPr>
          <p:cNvSpPr txBox="1"/>
          <p:nvPr/>
        </p:nvSpPr>
        <p:spPr>
          <a:xfrm>
            <a:off x="717750" y="1516029"/>
            <a:ext cx="3696101" cy="646331"/>
          </a:xfrm>
          <a:prstGeom prst="rect">
            <a:avLst/>
          </a:prstGeom>
          <a:noFill/>
        </p:spPr>
        <p:txBody>
          <a:bodyPr wrap="square" rtlCol="0">
            <a:spAutoFit/>
          </a:bodyPr>
          <a:lstStyle/>
          <a:p>
            <a:pPr algn="ctr"/>
            <a:r>
              <a:rPr lang="en-US" i="1" dirty="0">
                <a:solidFill>
                  <a:schemeClr val="bg1"/>
                </a:solidFill>
              </a:rPr>
              <a:t>A single dedicated instrument performs extraction and amplification</a:t>
            </a:r>
          </a:p>
        </p:txBody>
      </p:sp>
      <p:sp>
        <p:nvSpPr>
          <p:cNvPr id="48" name="TextBox 47">
            <a:extLst>
              <a:ext uri="{FF2B5EF4-FFF2-40B4-BE49-F238E27FC236}">
                <a16:creationId xmlns:a16="http://schemas.microsoft.com/office/drawing/2014/main" id="{233369C1-1FD2-455E-9EAE-B8BFB993BE8D}"/>
              </a:ext>
            </a:extLst>
          </p:cNvPr>
          <p:cNvSpPr txBox="1"/>
          <p:nvPr/>
        </p:nvSpPr>
        <p:spPr>
          <a:xfrm>
            <a:off x="5860022" y="1427254"/>
            <a:ext cx="5614228" cy="369332"/>
          </a:xfrm>
          <a:prstGeom prst="rect">
            <a:avLst/>
          </a:prstGeom>
          <a:noFill/>
        </p:spPr>
        <p:txBody>
          <a:bodyPr wrap="square" rtlCol="0">
            <a:spAutoFit/>
          </a:bodyPr>
          <a:lstStyle/>
          <a:p>
            <a:pPr algn="ctr"/>
            <a:r>
              <a:rPr lang="en-US" i="1" dirty="0">
                <a:solidFill>
                  <a:schemeClr val="bg1"/>
                </a:solidFill>
              </a:rPr>
              <a:t>Some materials may be specific to the instrument platform</a:t>
            </a:r>
          </a:p>
        </p:txBody>
      </p:sp>
      <p:sp>
        <p:nvSpPr>
          <p:cNvPr id="50" name="TextBox 49">
            <a:extLst>
              <a:ext uri="{FF2B5EF4-FFF2-40B4-BE49-F238E27FC236}">
                <a16:creationId xmlns:a16="http://schemas.microsoft.com/office/drawing/2014/main" id="{CEC45F03-6C78-4FB7-BB76-128E92835F99}"/>
              </a:ext>
            </a:extLst>
          </p:cNvPr>
          <p:cNvSpPr txBox="1"/>
          <p:nvPr/>
        </p:nvSpPr>
        <p:spPr>
          <a:xfrm>
            <a:off x="5038180" y="5688675"/>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Collection and Media</a:t>
            </a:r>
          </a:p>
        </p:txBody>
      </p:sp>
      <p:sp>
        <p:nvSpPr>
          <p:cNvPr id="51" name="TextBox 50">
            <a:extLst>
              <a:ext uri="{FF2B5EF4-FFF2-40B4-BE49-F238E27FC236}">
                <a16:creationId xmlns:a16="http://schemas.microsoft.com/office/drawing/2014/main" id="{AF55196B-79BF-43A0-8F71-89921F5438B7}"/>
              </a:ext>
            </a:extLst>
          </p:cNvPr>
          <p:cNvSpPr txBox="1"/>
          <p:nvPr/>
        </p:nvSpPr>
        <p:spPr>
          <a:xfrm>
            <a:off x="8598132" y="5690193"/>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General Reagents</a:t>
            </a:r>
          </a:p>
        </p:txBody>
      </p:sp>
      <p:sp>
        <p:nvSpPr>
          <p:cNvPr id="52" name="Rectangle 51" descr="This picture shows hands holding a collection swab and media in a tube.&#10;">
            <a:extLst>
              <a:ext uri="{FF2B5EF4-FFF2-40B4-BE49-F238E27FC236}">
                <a16:creationId xmlns:a16="http://schemas.microsoft.com/office/drawing/2014/main" id="{AC1F8EDB-D472-4B0F-A039-1CA5DD6D7426}"/>
              </a:ext>
            </a:extLst>
          </p:cNvPr>
          <p:cNvSpPr>
            <a:spLocks noChangeAspect="1"/>
          </p:cNvSpPr>
          <p:nvPr/>
        </p:nvSpPr>
        <p:spPr>
          <a:xfrm>
            <a:off x="5509322" y="4062361"/>
            <a:ext cx="2662355" cy="1643457"/>
          </a:xfrm>
          <a:prstGeom prst="rect">
            <a:avLst/>
          </a:prstGeom>
          <a:blipFill rotWithShape="1">
            <a:blip r:embed="rId7" cstate="screen">
              <a:extLst>
                <a:ext uri="{28A0092B-C50C-407E-A947-70E740481C1C}">
                  <a14:useLocalDpi xmlns:a14="http://schemas.microsoft.com/office/drawing/2010/main"/>
                </a:ext>
              </a:extLst>
            </a:blip>
            <a:srcRect/>
            <a:stretch>
              <a:fillRect/>
            </a:stretch>
          </a:blipFill>
          <a:ln w="127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3" name="Rectangle 52" descr="This picture represents general consumables for a molecular diagnostic test.&#10;">
            <a:extLst>
              <a:ext uri="{FF2B5EF4-FFF2-40B4-BE49-F238E27FC236}">
                <a16:creationId xmlns:a16="http://schemas.microsoft.com/office/drawing/2014/main" id="{9CF3A3EE-0787-4B57-8B51-4CF00E79FA19}"/>
              </a:ext>
            </a:extLst>
          </p:cNvPr>
          <p:cNvSpPr/>
          <p:nvPr/>
        </p:nvSpPr>
        <p:spPr>
          <a:xfrm>
            <a:off x="8885718" y="4062361"/>
            <a:ext cx="2614589" cy="1643457"/>
          </a:xfrm>
          <a:prstGeom prst="rect">
            <a:avLst/>
          </a:prstGeom>
          <a:blipFill rotWithShape="1">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4" name="TextBox 53">
            <a:extLst>
              <a:ext uri="{FF2B5EF4-FFF2-40B4-BE49-F238E27FC236}">
                <a16:creationId xmlns:a16="http://schemas.microsoft.com/office/drawing/2014/main" id="{306DC3FA-A763-47F3-A2BA-29D5F1641034}"/>
              </a:ext>
            </a:extLst>
          </p:cNvPr>
          <p:cNvSpPr txBox="1"/>
          <p:nvPr/>
        </p:nvSpPr>
        <p:spPr>
          <a:xfrm>
            <a:off x="6855769" y="1051110"/>
            <a:ext cx="3646701"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Supplies and Reagents</a:t>
            </a:r>
          </a:p>
        </p:txBody>
      </p:sp>
      <p:sp>
        <p:nvSpPr>
          <p:cNvPr id="55" name="TextBox 54">
            <a:extLst>
              <a:ext uri="{FF2B5EF4-FFF2-40B4-BE49-F238E27FC236}">
                <a16:creationId xmlns:a16="http://schemas.microsoft.com/office/drawing/2014/main" id="{463AC764-F3F4-4E9F-BF1E-D34C5C19FADB}"/>
              </a:ext>
            </a:extLst>
          </p:cNvPr>
          <p:cNvSpPr txBox="1"/>
          <p:nvPr/>
        </p:nvSpPr>
        <p:spPr>
          <a:xfrm>
            <a:off x="814343" y="1041750"/>
            <a:ext cx="3485750"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Instruments</a:t>
            </a:r>
          </a:p>
        </p:txBody>
      </p:sp>
      <p:sp>
        <p:nvSpPr>
          <p:cNvPr id="24" name="Rectangle: Rounded Corners 23" descr="Additional Resources&#10;">
            <a:hlinkClick r:id="rId9" action="ppaction://hlinksldjump"/>
            <a:extLst>
              <a:ext uri="{FF2B5EF4-FFF2-40B4-BE49-F238E27FC236}">
                <a16:creationId xmlns:a16="http://schemas.microsoft.com/office/drawing/2014/main" id="{689392D3-28B1-451D-9DA0-66CE492952E5}"/>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26" name="Rectangle: Rounded Corners 25" descr="Return to the Main Menu&#10;">
            <a:hlinkClick r:id="rId10" action="ppaction://hlinksldjump"/>
            <a:extLst>
              <a:ext uri="{FF2B5EF4-FFF2-40B4-BE49-F238E27FC236}">
                <a16:creationId xmlns:a16="http://schemas.microsoft.com/office/drawing/2014/main" id="{49C070B1-B986-41AA-AD90-B8E48A0FC132}"/>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27" name="Rectangle: Rounded Corners 26" descr="Return to Overview of System Types&#10;">
            <a:hlinkClick r:id="rId11" action="ppaction://hlinksldjump" highlightClick="1"/>
            <a:extLst>
              <a:ext uri="{FF2B5EF4-FFF2-40B4-BE49-F238E27FC236}">
                <a16:creationId xmlns:a16="http://schemas.microsoft.com/office/drawing/2014/main" id="{933D1F88-C7C3-4F91-B494-F487115351EC}"/>
              </a:ext>
            </a:extLst>
          </p:cNvPr>
          <p:cNvSpPr/>
          <p:nvPr/>
        </p:nvSpPr>
        <p:spPr>
          <a:xfrm>
            <a:off x="3246357" y="6122967"/>
            <a:ext cx="3640341" cy="512064"/>
          </a:xfrm>
          <a:prstGeom prst="roundRect">
            <a:avLst/>
          </a:prstGeom>
          <a:gradFill flip="none" rotWithShape="1">
            <a:gsLst>
              <a:gs pos="82000">
                <a:srgbClr val="4479B7"/>
              </a:gs>
              <a:gs pos="0">
                <a:srgbClr val="897DE3"/>
              </a:gs>
              <a:gs pos="100000">
                <a:srgbClr val="1271A7"/>
              </a:gs>
            </a:gsLst>
            <a:lin ang="2700000" scaled="1"/>
            <a:tileRect/>
          </a:gra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dirty="0">
                <a:solidFill>
                  <a:schemeClr val="bg1"/>
                </a:solidFill>
              </a:rPr>
              <a:t>Return to Overview of System Types</a:t>
            </a:r>
          </a:p>
        </p:txBody>
      </p:sp>
      <p:sp>
        <p:nvSpPr>
          <p:cNvPr id="28" name="Rectangle: Rounded Corners 27" descr="Return to FDA FAQ&#10;">
            <a:hlinkClick r:id="rId12"/>
            <a:extLst>
              <a:ext uri="{FF2B5EF4-FFF2-40B4-BE49-F238E27FC236}">
                <a16:creationId xmlns:a16="http://schemas.microsoft.com/office/drawing/2014/main" id="{EF9758F0-9680-48D0-9131-6F4981EA9F83}"/>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22753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BAB4A26-A256-4AC3-8263-0F4C6445A53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379157" y="167257"/>
            <a:ext cx="609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descr="Supplies and Reagents - Some materials may be usable on more than one system">
            <a:extLst>
              <a:ext uri="{FF2B5EF4-FFF2-40B4-BE49-F238E27FC236}">
                <a16:creationId xmlns:a16="http://schemas.microsoft.com/office/drawing/2014/main" id="{5070B58B-6201-46C6-85E6-2FE7BE595BA6}"/>
              </a:ext>
            </a:extLst>
          </p:cNvPr>
          <p:cNvSpPr/>
          <p:nvPr/>
        </p:nvSpPr>
        <p:spPr>
          <a:xfrm>
            <a:off x="5269502" y="1033272"/>
            <a:ext cx="6505685" cy="4945328"/>
          </a:xfrm>
          <a:prstGeom prst="rect">
            <a:avLst/>
          </a:prstGeom>
          <a:solidFill>
            <a:srgbClr val="1271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0BC95C1-9B66-44C8-B37E-B69ACD33EE94}"/>
              </a:ext>
            </a:extLst>
          </p:cNvPr>
          <p:cNvSpPr txBox="1"/>
          <p:nvPr/>
        </p:nvSpPr>
        <p:spPr>
          <a:xfrm>
            <a:off x="5038180" y="3709263"/>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Primers and Probes</a:t>
            </a:r>
          </a:p>
        </p:txBody>
      </p:sp>
      <p:sp>
        <p:nvSpPr>
          <p:cNvPr id="9" name="Rectangle 8" descr="Instruments - Extraction and amplification performed separately&#10; ">
            <a:extLst>
              <a:ext uri="{FF2B5EF4-FFF2-40B4-BE49-F238E27FC236}">
                <a16:creationId xmlns:a16="http://schemas.microsoft.com/office/drawing/2014/main" id="{EA4F1CED-F853-4338-9BD1-AC02914D2580}"/>
              </a:ext>
            </a:extLst>
          </p:cNvPr>
          <p:cNvSpPr/>
          <p:nvPr/>
        </p:nvSpPr>
        <p:spPr>
          <a:xfrm>
            <a:off x="783527" y="1033272"/>
            <a:ext cx="3540587" cy="4945328"/>
          </a:xfrm>
          <a:prstGeom prst="rect">
            <a:avLst/>
          </a:prstGeom>
          <a:solidFill>
            <a:srgbClr val="1271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F11E358-168D-4FC7-8285-4814D4CABA2A}"/>
              </a:ext>
            </a:extLst>
          </p:cNvPr>
          <p:cNvSpPr txBox="1"/>
          <p:nvPr/>
        </p:nvSpPr>
        <p:spPr>
          <a:xfrm>
            <a:off x="835986" y="3709263"/>
            <a:ext cx="3485750"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Extraction System</a:t>
            </a:r>
          </a:p>
        </p:txBody>
      </p:sp>
      <p:sp>
        <p:nvSpPr>
          <p:cNvPr id="11" name="TextBox 10" descr="Instruments&#10;">
            <a:extLst>
              <a:ext uri="{FF2B5EF4-FFF2-40B4-BE49-F238E27FC236}">
                <a16:creationId xmlns:a16="http://schemas.microsoft.com/office/drawing/2014/main" id="{CB9F436D-D91D-4D49-B108-62087CE2EBCA}"/>
              </a:ext>
            </a:extLst>
          </p:cNvPr>
          <p:cNvSpPr txBox="1"/>
          <p:nvPr/>
        </p:nvSpPr>
        <p:spPr>
          <a:xfrm>
            <a:off x="814343" y="1041750"/>
            <a:ext cx="3485750" cy="461665"/>
          </a:xfrm>
          <a:prstGeom prst="rect">
            <a:avLst/>
          </a:prstGeom>
          <a:solidFill>
            <a:srgbClr val="1271A7"/>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Instruments</a:t>
            </a:r>
          </a:p>
        </p:txBody>
      </p:sp>
      <p:sp>
        <p:nvSpPr>
          <p:cNvPr id="12" name="TextBox 11">
            <a:extLst>
              <a:ext uri="{FF2B5EF4-FFF2-40B4-BE49-F238E27FC236}">
                <a16:creationId xmlns:a16="http://schemas.microsoft.com/office/drawing/2014/main" id="{ED7004D0-69B5-427B-90C2-03EC234E511C}"/>
              </a:ext>
            </a:extLst>
          </p:cNvPr>
          <p:cNvSpPr txBox="1"/>
          <p:nvPr/>
        </p:nvSpPr>
        <p:spPr>
          <a:xfrm>
            <a:off x="6855769" y="1051110"/>
            <a:ext cx="3646701"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Supplies and Reagents</a:t>
            </a:r>
          </a:p>
        </p:txBody>
      </p:sp>
      <p:sp>
        <p:nvSpPr>
          <p:cNvPr id="13" name="TextBox 12">
            <a:extLst>
              <a:ext uri="{FF2B5EF4-FFF2-40B4-BE49-F238E27FC236}">
                <a16:creationId xmlns:a16="http://schemas.microsoft.com/office/drawing/2014/main" id="{3F355AF8-7065-4B0B-83D9-D792439D89B3}"/>
              </a:ext>
            </a:extLst>
          </p:cNvPr>
          <p:cNvSpPr txBox="1"/>
          <p:nvPr/>
        </p:nvSpPr>
        <p:spPr>
          <a:xfrm>
            <a:off x="8587524" y="3709263"/>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Master  Mix</a:t>
            </a:r>
          </a:p>
        </p:txBody>
      </p:sp>
      <p:sp>
        <p:nvSpPr>
          <p:cNvPr id="14" name="Rectangle 13" descr="This picture shows hands holding a collection swab and media in a tube.&#10;">
            <a:extLst>
              <a:ext uri="{FF2B5EF4-FFF2-40B4-BE49-F238E27FC236}">
                <a16:creationId xmlns:a16="http://schemas.microsoft.com/office/drawing/2014/main" id="{D8EF5B89-BD47-4A9F-9A8C-CF9C2946F3A9}"/>
              </a:ext>
            </a:extLst>
          </p:cNvPr>
          <p:cNvSpPr>
            <a:spLocks noChangeAspect="1"/>
          </p:cNvSpPr>
          <p:nvPr/>
        </p:nvSpPr>
        <p:spPr>
          <a:xfrm>
            <a:off x="5509322" y="4062361"/>
            <a:ext cx="2662355" cy="1643457"/>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127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TextBox 14">
            <a:extLst>
              <a:ext uri="{FF2B5EF4-FFF2-40B4-BE49-F238E27FC236}">
                <a16:creationId xmlns:a16="http://schemas.microsoft.com/office/drawing/2014/main" id="{B3498DB8-8676-4FEA-B6ED-C71DF97F1D97}"/>
              </a:ext>
            </a:extLst>
          </p:cNvPr>
          <p:cNvSpPr txBox="1"/>
          <p:nvPr/>
        </p:nvSpPr>
        <p:spPr>
          <a:xfrm>
            <a:off x="5038180" y="5688675"/>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Collection and Media</a:t>
            </a:r>
          </a:p>
        </p:txBody>
      </p:sp>
      <p:sp>
        <p:nvSpPr>
          <p:cNvPr id="16" name="TextBox 15">
            <a:extLst>
              <a:ext uri="{FF2B5EF4-FFF2-40B4-BE49-F238E27FC236}">
                <a16:creationId xmlns:a16="http://schemas.microsoft.com/office/drawing/2014/main" id="{B92DC3B5-583C-4973-958A-9FEF47E6BA4F}"/>
              </a:ext>
            </a:extLst>
          </p:cNvPr>
          <p:cNvSpPr txBox="1"/>
          <p:nvPr/>
        </p:nvSpPr>
        <p:spPr>
          <a:xfrm>
            <a:off x="8598132" y="5690193"/>
            <a:ext cx="3299254"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General Reagents</a:t>
            </a:r>
          </a:p>
        </p:txBody>
      </p:sp>
      <p:pic>
        <p:nvPicPr>
          <p:cNvPr id="17" name="Picture 16" descr="This picture shows a medical worker performing RNA extraction in a laboratory setting.&#10;">
            <a:extLst>
              <a:ext uri="{FF2B5EF4-FFF2-40B4-BE49-F238E27FC236}">
                <a16:creationId xmlns:a16="http://schemas.microsoft.com/office/drawing/2014/main" id="{D2F6508D-5A2B-4741-A48A-5598709EF69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99122" y="2054998"/>
            <a:ext cx="2510536" cy="1675693"/>
          </a:xfrm>
          <a:prstGeom prst="rect">
            <a:avLst/>
          </a:prstGeom>
          <a:ln w="12700">
            <a:solidFill>
              <a:schemeClr val="bg1"/>
            </a:solidFill>
          </a:ln>
        </p:spPr>
      </p:pic>
      <p:pic>
        <p:nvPicPr>
          <p:cNvPr id="18" name="Picture 17" descr="This picture shows a medical worker placing samples into a real time PCR machine for amplification.&#10;">
            <a:extLst>
              <a:ext uri="{FF2B5EF4-FFF2-40B4-BE49-F238E27FC236}">
                <a16:creationId xmlns:a16="http://schemas.microsoft.com/office/drawing/2014/main" id="{FA81480A-C893-4601-92ED-BBE1AEFA90B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61436" y="4062361"/>
            <a:ext cx="2501958" cy="1667972"/>
          </a:xfrm>
          <a:prstGeom prst="rect">
            <a:avLst/>
          </a:prstGeom>
          <a:ln w="12700">
            <a:solidFill>
              <a:schemeClr val="bg1"/>
            </a:solidFill>
          </a:ln>
        </p:spPr>
      </p:pic>
      <p:sp>
        <p:nvSpPr>
          <p:cNvPr id="19" name="TextBox 18">
            <a:extLst>
              <a:ext uri="{FF2B5EF4-FFF2-40B4-BE49-F238E27FC236}">
                <a16:creationId xmlns:a16="http://schemas.microsoft.com/office/drawing/2014/main" id="{7C4D3010-5F79-427D-922F-FAAC13097EC1}"/>
              </a:ext>
            </a:extLst>
          </p:cNvPr>
          <p:cNvSpPr txBox="1"/>
          <p:nvPr/>
        </p:nvSpPr>
        <p:spPr>
          <a:xfrm>
            <a:off x="814343" y="5688675"/>
            <a:ext cx="3485750" cy="338554"/>
          </a:xfrm>
          <a:prstGeom prst="rect">
            <a:avLst/>
          </a:prstGeom>
          <a:noFill/>
        </p:spPr>
        <p:txBody>
          <a:bodyPr wrap="square" rtlCol="0">
            <a:spAutoFit/>
          </a:bodyPr>
          <a:lstStyle/>
          <a:p>
            <a:pPr algn="ctr"/>
            <a:r>
              <a:rPr lang="en-US" sz="1600" dirty="0">
                <a:solidFill>
                  <a:schemeClr val="bg1"/>
                </a:solidFill>
                <a:latin typeface="Arial" panose="020B0604020202020204" pitchFamily="34" charset="0"/>
                <a:cs typeface="Arial" panose="020B0604020202020204" pitchFamily="34" charset="0"/>
              </a:rPr>
              <a:t>PCR System</a:t>
            </a:r>
          </a:p>
        </p:txBody>
      </p:sp>
      <p:sp>
        <p:nvSpPr>
          <p:cNvPr id="21" name="Rectangle 20" descr="This is a picture of CDC’s laboratory test kit for SARS-CoV-2. CDC tests are provided to U.S. state and local public health laboratories and Department of Defense laboratories that were either previously qualified for being able to perform a similar type of test used to detect influenza or have been recently approved by their state public health laboratory for SARS-CoV-2 testing. &#10;">
            <a:extLst>
              <a:ext uri="{FF2B5EF4-FFF2-40B4-BE49-F238E27FC236}">
                <a16:creationId xmlns:a16="http://schemas.microsoft.com/office/drawing/2014/main" id="{E2449F42-C64D-4E14-BC15-50C0DACA9685}"/>
              </a:ext>
            </a:extLst>
          </p:cNvPr>
          <p:cNvSpPr>
            <a:spLocks noChangeAspect="1"/>
          </p:cNvSpPr>
          <p:nvPr/>
        </p:nvSpPr>
        <p:spPr>
          <a:xfrm>
            <a:off x="5549750" y="2097530"/>
            <a:ext cx="2621927" cy="1618501"/>
          </a:xfrm>
          <a:prstGeom prst="rect">
            <a:avLst/>
          </a:prstGeom>
          <a:blipFill rotWithShape="1">
            <a:blip r:embed="rId7"/>
            <a:srcRect/>
            <a:stretch>
              <a:fillRect/>
            </a:stretch>
          </a:blipFill>
          <a:ln w="12700">
            <a:solidFill>
              <a:schemeClr val="bg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3" name="Title 1">
            <a:extLst>
              <a:ext uri="{FF2B5EF4-FFF2-40B4-BE49-F238E27FC236}">
                <a16:creationId xmlns:a16="http://schemas.microsoft.com/office/drawing/2014/main" id="{7933F9AC-861B-4811-841E-00EEE340DFDB}"/>
              </a:ext>
            </a:extLst>
          </p:cNvPr>
          <p:cNvSpPr txBox="1">
            <a:spLocks/>
          </p:cNvSpPr>
          <p:nvPr/>
        </p:nvSpPr>
        <p:spPr>
          <a:xfrm>
            <a:off x="684505" y="202291"/>
            <a:ext cx="9024978" cy="9693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mn-lt"/>
              </a:rPr>
              <a:t>Open Mix and Match (CDC Design)</a:t>
            </a:r>
          </a:p>
        </p:txBody>
      </p:sp>
      <p:sp>
        <p:nvSpPr>
          <p:cNvPr id="24" name="TextBox 23">
            <a:extLst>
              <a:ext uri="{FF2B5EF4-FFF2-40B4-BE49-F238E27FC236}">
                <a16:creationId xmlns:a16="http://schemas.microsoft.com/office/drawing/2014/main" id="{936FE553-D4B4-434D-BDA1-302F4FE47742}"/>
              </a:ext>
            </a:extLst>
          </p:cNvPr>
          <p:cNvSpPr txBox="1"/>
          <p:nvPr/>
        </p:nvSpPr>
        <p:spPr>
          <a:xfrm>
            <a:off x="5636314" y="1426464"/>
            <a:ext cx="5973716" cy="369332"/>
          </a:xfrm>
          <a:prstGeom prst="rect">
            <a:avLst/>
          </a:prstGeom>
          <a:noFill/>
        </p:spPr>
        <p:txBody>
          <a:bodyPr wrap="square" rtlCol="0">
            <a:spAutoFit/>
          </a:bodyPr>
          <a:lstStyle/>
          <a:p>
            <a:pPr algn="ctr"/>
            <a:r>
              <a:rPr lang="en-US" i="1" dirty="0">
                <a:solidFill>
                  <a:schemeClr val="bg1"/>
                </a:solidFill>
              </a:rPr>
              <a:t>Some materials may be usable on more than one system</a:t>
            </a:r>
          </a:p>
        </p:txBody>
      </p:sp>
      <p:sp>
        <p:nvSpPr>
          <p:cNvPr id="25" name="TextBox 24" descr="Extraction and amplification performed separately&#10;">
            <a:extLst>
              <a:ext uri="{FF2B5EF4-FFF2-40B4-BE49-F238E27FC236}">
                <a16:creationId xmlns:a16="http://schemas.microsoft.com/office/drawing/2014/main" id="{A9574A3F-89CB-49B2-900D-AB40E3F9F2EC}"/>
              </a:ext>
            </a:extLst>
          </p:cNvPr>
          <p:cNvSpPr txBox="1"/>
          <p:nvPr/>
        </p:nvSpPr>
        <p:spPr>
          <a:xfrm>
            <a:off x="762400" y="1436701"/>
            <a:ext cx="3540587" cy="646331"/>
          </a:xfrm>
          <a:prstGeom prst="rect">
            <a:avLst/>
          </a:prstGeom>
          <a:noFill/>
        </p:spPr>
        <p:txBody>
          <a:bodyPr wrap="square" rtlCol="0">
            <a:spAutoFit/>
          </a:bodyPr>
          <a:lstStyle/>
          <a:p>
            <a:pPr algn="ctr"/>
            <a:r>
              <a:rPr lang="en-US" i="1" dirty="0">
                <a:solidFill>
                  <a:schemeClr val="bg1"/>
                </a:solidFill>
              </a:rPr>
              <a:t>Extraction and amplification performed separately</a:t>
            </a:r>
          </a:p>
        </p:txBody>
      </p:sp>
      <p:sp>
        <p:nvSpPr>
          <p:cNvPr id="26" name="Rectangle 25" descr="This picture shows containers of master mix, a pre-mixed solution that contains most components necessary to perform a PCR assay.  &#10;">
            <a:extLst>
              <a:ext uri="{FF2B5EF4-FFF2-40B4-BE49-F238E27FC236}">
                <a16:creationId xmlns:a16="http://schemas.microsoft.com/office/drawing/2014/main" id="{5584D97B-0D0C-4425-959E-E2F8DC178F5F}"/>
              </a:ext>
            </a:extLst>
          </p:cNvPr>
          <p:cNvSpPr/>
          <p:nvPr/>
        </p:nvSpPr>
        <p:spPr>
          <a:xfrm>
            <a:off x="8844789" y="2097530"/>
            <a:ext cx="2563684" cy="1616197"/>
          </a:xfrm>
          <a:prstGeom prst="rect">
            <a:avLst/>
          </a:prstGeom>
          <a:blipFill rotWithShape="1">
            <a:blip r:embed="rId8" cstate="screen">
              <a:extLst>
                <a:ext uri="{28A0092B-C50C-407E-A947-70E740481C1C}">
                  <a14:useLocalDpi xmlns:a14="http://schemas.microsoft.com/office/drawing/2010/main"/>
                </a:ext>
              </a:extLst>
            </a:blip>
            <a:srcRect/>
            <a:stretch>
              <a:fillRect l="-2000" r="-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7" name="Rectangle 26" descr="This picture represents general consumables for a molecular diagnostic test.&#10;">
            <a:extLst>
              <a:ext uri="{FF2B5EF4-FFF2-40B4-BE49-F238E27FC236}">
                <a16:creationId xmlns:a16="http://schemas.microsoft.com/office/drawing/2014/main" id="{888D718F-4660-4C9A-A3F1-8D7431475443}"/>
              </a:ext>
            </a:extLst>
          </p:cNvPr>
          <p:cNvSpPr/>
          <p:nvPr/>
        </p:nvSpPr>
        <p:spPr>
          <a:xfrm>
            <a:off x="8885718" y="4062361"/>
            <a:ext cx="2614589" cy="1643457"/>
          </a:xfrm>
          <a:prstGeom prst="rect">
            <a:avLst/>
          </a:prstGeom>
          <a:blipFill rotWithShape="1">
            <a:blip r:embed="rId9"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9" name="Rectangle: Rounded Corners 28" descr="Additional Resources&#10;">
            <a:hlinkClick r:id="rId10" action="ppaction://hlinksldjump"/>
            <a:extLst>
              <a:ext uri="{FF2B5EF4-FFF2-40B4-BE49-F238E27FC236}">
                <a16:creationId xmlns:a16="http://schemas.microsoft.com/office/drawing/2014/main" id="{BD7632F8-DF79-4185-9774-7543312AB694}"/>
              </a:ext>
            </a:extLst>
          </p:cNvPr>
          <p:cNvSpPr/>
          <p:nvPr/>
        </p:nvSpPr>
        <p:spPr>
          <a:xfrm>
            <a:off x="7155461" y="6126480"/>
            <a:ext cx="2389396" cy="512064"/>
          </a:xfrm>
          <a:prstGeom prst="roundRect">
            <a:avLst/>
          </a:prstGeom>
          <a:solidFill>
            <a:srgbClr val="737373"/>
          </a:solidFill>
          <a:ln>
            <a:noFill/>
          </a:ln>
          <a:effectLst/>
          <a:scene3d>
            <a:camera prst="orthographicFront">
              <a:rot lat="0" lon="0" rev="0"/>
            </a:camera>
            <a:lightRig rig="threePt" dir="t"/>
          </a:scene3d>
          <a:sp3d>
            <a:bevelT/>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Additional Resources</a:t>
            </a:r>
          </a:p>
        </p:txBody>
      </p:sp>
      <p:sp>
        <p:nvSpPr>
          <p:cNvPr id="34" name="Rectangle: Rounded Corners 33" descr="Return to the Main Menu&#10;">
            <a:hlinkClick r:id="rId11" action="ppaction://hlinksldjump"/>
            <a:extLst>
              <a:ext uri="{FF2B5EF4-FFF2-40B4-BE49-F238E27FC236}">
                <a16:creationId xmlns:a16="http://schemas.microsoft.com/office/drawing/2014/main" id="{C2A83ED6-8778-4747-A2A9-567DB0E900FA}"/>
              </a:ext>
            </a:extLst>
          </p:cNvPr>
          <p:cNvSpPr/>
          <p:nvPr/>
        </p:nvSpPr>
        <p:spPr>
          <a:xfrm>
            <a:off x="225899" y="6122967"/>
            <a:ext cx="2766190" cy="512064"/>
          </a:xfrm>
          <a:prstGeom prst="roundRect">
            <a:avLst/>
          </a:prstGeom>
          <a:solidFill>
            <a:srgbClr val="003366"/>
          </a:solidFill>
          <a:ln>
            <a:noFill/>
          </a:ln>
          <a:effectLst/>
          <a:scene3d>
            <a:camera prst="orthographicFront">
              <a:rot lat="0" lon="0" rev="0"/>
            </a:camera>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Return to the Main Menu</a:t>
            </a:r>
          </a:p>
        </p:txBody>
      </p:sp>
      <p:sp>
        <p:nvSpPr>
          <p:cNvPr id="38" name="Rectangle: Rounded Corners 37" descr="Return to Overview of System Types&#10;">
            <a:hlinkClick r:id="rId12" action="ppaction://hlinksldjump" highlightClick="1"/>
            <a:extLst>
              <a:ext uri="{FF2B5EF4-FFF2-40B4-BE49-F238E27FC236}">
                <a16:creationId xmlns:a16="http://schemas.microsoft.com/office/drawing/2014/main" id="{561DF62E-0AD2-4459-B070-0463B39FA721}"/>
              </a:ext>
            </a:extLst>
          </p:cNvPr>
          <p:cNvSpPr/>
          <p:nvPr/>
        </p:nvSpPr>
        <p:spPr>
          <a:xfrm>
            <a:off x="3246357" y="6122967"/>
            <a:ext cx="3640341" cy="512064"/>
          </a:xfrm>
          <a:prstGeom prst="roundRect">
            <a:avLst/>
          </a:prstGeom>
          <a:gradFill flip="none" rotWithShape="1">
            <a:gsLst>
              <a:gs pos="82000">
                <a:srgbClr val="4479B7"/>
              </a:gs>
              <a:gs pos="0">
                <a:srgbClr val="897DE3"/>
              </a:gs>
              <a:gs pos="100000">
                <a:srgbClr val="1271A7"/>
              </a:gs>
            </a:gsLst>
            <a:lin ang="2700000" scaled="1"/>
            <a:tileRect/>
          </a:gradFill>
          <a:ln>
            <a:noFill/>
          </a:ln>
          <a:effectLst/>
          <a:scene3d>
            <a:camera prst="orthographicFront">
              <a:rot lat="0" lon="0" rev="0"/>
            </a:camera>
            <a:lightRig rig="threePt" dir="t"/>
          </a:scene3d>
          <a:sp3d>
            <a:bevelT/>
          </a:sp3d>
        </p:spPr>
        <p:style>
          <a:lnRef idx="0">
            <a:schemeClr val="accent4"/>
          </a:lnRef>
          <a:fillRef idx="3">
            <a:schemeClr val="accent4"/>
          </a:fillRef>
          <a:effectRef idx="3">
            <a:schemeClr val="accent4"/>
          </a:effectRef>
          <a:fontRef idx="minor">
            <a:schemeClr val="lt1"/>
          </a:fontRef>
        </p:style>
        <p:txBody>
          <a:bodyPr vert="horz" rtlCol="0" anchor="ctr" anchorCtr="0"/>
          <a:lstStyle/>
          <a:p>
            <a:pPr algn="ctr"/>
            <a:r>
              <a:rPr lang="en-US" dirty="0">
                <a:solidFill>
                  <a:schemeClr val="bg1"/>
                </a:solidFill>
              </a:rPr>
              <a:t>Return to Overview of System Types</a:t>
            </a:r>
          </a:p>
        </p:txBody>
      </p:sp>
      <p:sp>
        <p:nvSpPr>
          <p:cNvPr id="30" name="Rectangle: Rounded Corners 29" descr="Return to FDA FAQ&#10;">
            <a:hlinkClick r:id="rId13"/>
            <a:extLst>
              <a:ext uri="{FF2B5EF4-FFF2-40B4-BE49-F238E27FC236}">
                <a16:creationId xmlns:a16="http://schemas.microsoft.com/office/drawing/2014/main" id="{A25D7E9C-67CA-486F-82DC-25E32FC49907}"/>
              </a:ext>
            </a:extLst>
          </p:cNvPr>
          <p:cNvSpPr/>
          <p:nvPr/>
        </p:nvSpPr>
        <p:spPr>
          <a:xfrm>
            <a:off x="9792068" y="6126480"/>
            <a:ext cx="2174033" cy="508551"/>
          </a:xfrm>
          <a:prstGeom prst="roundRect">
            <a:avLst/>
          </a:prstGeom>
          <a:ln>
            <a:noFill/>
          </a:ln>
          <a:effectLst/>
          <a:scene3d>
            <a:camera prst="orthographicFront">
              <a:rot lat="0" lon="0" rev="0"/>
            </a:camera>
            <a:lightRig rig="threePt" dir="t"/>
          </a:scene3d>
          <a:sp3d>
            <a:bevelT/>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Return to FDA FAQ</a:t>
            </a:r>
          </a:p>
        </p:txBody>
      </p:sp>
    </p:spTree>
    <p:extLst>
      <p:ext uri="{BB962C8B-B14F-4D97-AF65-F5344CB8AC3E}">
        <p14:creationId xmlns:p14="http://schemas.microsoft.com/office/powerpoint/2010/main" val="61194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008CA5F1952E4A843A50FE960D86FF" ma:contentTypeVersion="0" ma:contentTypeDescription="Create a new document." ma:contentTypeScope="" ma:versionID="103e6025885a2fda45b7be7c9972172e">
  <xsd:schema xmlns:xsd="http://www.w3.org/2001/XMLSchema" xmlns:xs="http://www.w3.org/2001/XMLSchema" xmlns:p="http://schemas.microsoft.com/office/2006/metadata/properties" xmlns:ns2="c593544c-8bc9-488a-9957-4d59a7b3d015" targetNamespace="http://schemas.microsoft.com/office/2006/metadata/properties" ma:root="true" ma:fieldsID="e9a1c9b5cb3b9168c039caee2a83dd99" ns2:_="">
    <xsd:import namespace="c593544c-8bc9-488a-9957-4d59a7b3d01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544c-8bc9-488a-9957-4d59a7b3d0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BC8813C-ABB3-444B-873D-0A19132384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3544c-8bc9-488a-9957-4d59a7b3d0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66F2FA-66FF-48C1-BD3C-FA444878E18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593544c-8bc9-488a-9957-4d59a7b3d015"/>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EA0C52-BDD6-485C-B450-2BA53B29A3A0}">
  <ds:schemaRefs>
    <ds:schemaRef ds:uri="http://schemas.microsoft.com/sharepoint/v3/contenttype/forms"/>
  </ds:schemaRefs>
</ds:datastoreItem>
</file>

<file path=customXml/itemProps4.xml><?xml version="1.0" encoding="utf-8"?>
<ds:datastoreItem xmlns:ds="http://schemas.openxmlformats.org/officeDocument/2006/customXml" ds:itemID="{0A882E32-46C0-4969-B55B-5DA9A96DE85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2092</Words>
  <Application>Microsoft Office PowerPoint</Application>
  <PresentationFormat>Widescreen</PresentationFormat>
  <Paragraphs>365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Testing Supply Substitution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PCR Testing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2020-05-13T13:36:17Z</dcterms:created>
  <dcterms:modified xsi:type="dcterms:W3CDTF">2020-06-03T14:44:12Z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0x01010076008CA5F1952E4A843A50FE960D86FF</vt:lpwstr>
  </property>
</Properties>
</file>